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sldIdLst>
    <p:sldId id="256" r:id="rId2"/>
    <p:sldId id="285" r:id="rId3"/>
    <p:sldId id="281" r:id="rId4"/>
    <p:sldId id="282" r:id="rId5"/>
    <p:sldId id="276" r:id="rId6"/>
    <p:sldId id="283" r:id="rId7"/>
    <p:sldId id="299" r:id="rId8"/>
    <p:sldId id="275" r:id="rId9"/>
    <p:sldId id="333" r:id="rId10"/>
    <p:sldId id="334" r:id="rId11"/>
    <p:sldId id="326" r:id="rId12"/>
    <p:sldId id="335" r:id="rId13"/>
    <p:sldId id="286" r:id="rId14"/>
    <p:sldId id="289" r:id="rId15"/>
    <p:sldId id="305" r:id="rId16"/>
    <p:sldId id="307" r:id="rId17"/>
    <p:sldId id="310" r:id="rId18"/>
    <p:sldId id="311" r:id="rId19"/>
    <p:sldId id="313" r:id="rId20"/>
    <p:sldId id="290" r:id="rId21"/>
    <p:sldId id="292" r:id="rId22"/>
    <p:sldId id="322" r:id="rId23"/>
    <p:sldId id="303" r:id="rId24"/>
    <p:sldId id="312" r:id="rId25"/>
    <p:sldId id="314" r:id="rId26"/>
    <p:sldId id="293" r:id="rId27"/>
    <p:sldId id="264" r:id="rId28"/>
    <p:sldId id="315" r:id="rId29"/>
    <p:sldId id="291" r:id="rId30"/>
    <p:sldId id="316" r:id="rId31"/>
    <p:sldId id="298" r:id="rId32"/>
    <p:sldId id="317" r:id="rId33"/>
    <p:sldId id="301" r:id="rId34"/>
    <p:sldId id="318" r:id="rId35"/>
    <p:sldId id="309" r:id="rId36"/>
    <p:sldId id="284" r:id="rId37"/>
    <p:sldId id="338" r:id="rId38"/>
    <p:sldId id="337" r:id="rId39"/>
    <p:sldId id="302" r:id="rId40"/>
    <p:sldId id="327" r:id="rId41"/>
    <p:sldId id="260" r:id="rId42"/>
    <p:sldId id="269" r:id="rId43"/>
    <p:sldId id="325" r:id="rId44"/>
    <p:sldId id="330" r:id="rId45"/>
    <p:sldId id="332" r:id="rId46"/>
    <p:sldId id="271" r:id="rId47"/>
    <p:sldId id="336" r:id="rId48"/>
    <p:sldId id="257" r:id="rId49"/>
    <p:sldId id="263" r:id="rId50"/>
    <p:sldId id="262" r:id="rId51"/>
    <p:sldId id="267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27" autoAdjust="0"/>
    <p:restoredTop sz="94660"/>
  </p:normalViewPr>
  <p:slideViewPr>
    <p:cSldViewPr snapToGrid="0">
      <p:cViewPr varScale="1">
        <p:scale>
          <a:sx n="88" d="100"/>
          <a:sy n="88" d="100"/>
        </p:scale>
        <p:origin x="202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8608487" d="50000000"/>
        <a:sy n="78608487" d="50000000"/>
      </p:scale>
      <p:origin x="0" y="-79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77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183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378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00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524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540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347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632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68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409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252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6/10/2021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910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76" r:id="rId5"/>
    <p:sldLayoutId id="2147483681" r:id="rId6"/>
    <p:sldLayoutId id="2147483677" r:id="rId7"/>
    <p:sldLayoutId id="2147483678" r:id="rId8"/>
    <p:sldLayoutId id="2147483679" r:id="rId9"/>
    <p:sldLayoutId id="2147483680" r:id="rId10"/>
    <p:sldLayoutId id="214748368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r-pkgs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ennybryan.org/" TargetMode="External"/><Relationship Id="rId4" Type="http://schemas.openxmlformats.org/officeDocument/2006/relationships/hyperlink" Target="http://hadley.nz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rawgit.com/rstudio/cheatsheets/master/package-development.pdf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hyperlink" Target="https://r-pkgs.org/description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ennydropper.netlify.app/2018/07/17/user-2018-conference-reflections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ud.is/b/2018/04/08/dissecting-r-package-utility-belts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hyperlink" Target="https://cran.r-project.org/web/packages/gratis/vignettes/QuickStart.html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usethis.r-lib.org/reference/licenses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usethis.r-lib.org/reference/use_news_md.htm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usethis.r-lib.org/reference/use_cran_comments.html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www.youtube.com/watch?v=-zID-rVDEHQ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pkgname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an.r-project.org/package=gratis" TargetMode="External"/><Relationship Id="rId4" Type="http://schemas.openxmlformats.org/officeDocument/2006/relationships/hyperlink" Target="https://cran.r-project.org/web/packages/ggplot2/index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github.com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cran.r-project.org/web/packages/gratis/index.html" TargetMode="External"/><Relationship Id="rId4" Type="http://schemas.openxmlformats.org/officeDocument/2006/relationships/hyperlink" Target="https://github.com/ykang/gratis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CB65D0-496F-4797-A015-C85839E35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Paint color explosion on a white background">
            <a:extLst>
              <a:ext uri="{FF2B5EF4-FFF2-40B4-BE49-F238E27FC236}">
                <a16:creationId xmlns:a16="http://schemas.microsoft.com/office/drawing/2014/main" id="{EBB19ED4-EB41-4F94-AA9F-601D1509CE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30" b="21620"/>
          <a:stretch/>
        </p:blipFill>
        <p:spPr>
          <a:xfrm>
            <a:off x="1" y="8678"/>
            <a:ext cx="12192000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5D2C779-8883-4E5F-A170-0F464918C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69EDD6-AA3A-459B-B4EB-8BEF186AA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6730" y="990599"/>
            <a:ext cx="6275865" cy="4849091"/>
          </a:xfrm>
        </p:spPr>
        <p:txBody>
          <a:bodyPr anchor="ctr">
            <a:normAutofit/>
          </a:bodyPr>
          <a:lstStyle/>
          <a:p>
            <a:pPr algn="r"/>
            <a:r>
              <a:rPr lang="en-AU" sz="2000" dirty="0">
                <a:solidFill>
                  <a:srgbClr val="FFFFFF"/>
                </a:solidFill>
              </a:rPr>
              <a:t>Beginner friendly </a:t>
            </a:r>
            <a:br>
              <a:rPr lang="en-AU" sz="4000" dirty="0">
                <a:solidFill>
                  <a:srgbClr val="FFFFFF"/>
                </a:solidFill>
              </a:rPr>
            </a:br>
            <a:r>
              <a:rPr lang="en-AU" sz="4000" dirty="0">
                <a:solidFill>
                  <a:srgbClr val="FFFFFF"/>
                </a:solidFill>
              </a:rPr>
              <a:t>Introduction </a:t>
            </a:r>
            <a:br>
              <a:rPr lang="en-AU" sz="4000" dirty="0">
                <a:solidFill>
                  <a:srgbClr val="FFFFFF"/>
                </a:solidFill>
              </a:rPr>
            </a:br>
            <a:r>
              <a:rPr lang="en-AU" sz="4000" dirty="0">
                <a:solidFill>
                  <a:srgbClr val="FFFFFF"/>
                </a:solidFill>
              </a:rPr>
              <a:t>to build an </a:t>
            </a:r>
            <a:br>
              <a:rPr lang="en-AU" sz="4000" dirty="0">
                <a:solidFill>
                  <a:srgbClr val="FFFFFF"/>
                </a:solidFill>
              </a:rPr>
            </a:br>
            <a:r>
              <a:rPr lang="en-AU" sz="4000" dirty="0">
                <a:solidFill>
                  <a:srgbClr val="FFFFFF"/>
                </a:solidFill>
              </a:rPr>
              <a:t>R Package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175AC2-E9F5-445A-A221-28DB7344B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2865" y="1447799"/>
            <a:ext cx="2368905" cy="4076699"/>
          </a:xfrm>
        </p:spPr>
        <p:txBody>
          <a:bodyPr anchor="ctr">
            <a:normAutofit/>
          </a:bodyPr>
          <a:lstStyle/>
          <a:p>
            <a:r>
              <a:rPr lang="en-AU" dirty="0" err="1">
                <a:solidFill>
                  <a:srgbClr val="FFFFFF"/>
                </a:solidFill>
              </a:rPr>
              <a:t>Bocong</a:t>
            </a:r>
            <a:r>
              <a:rPr lang="en-AU" dirty="0">
                <a:solidFill>
                  <a:srgbClr val="FFFFFF"/>
                </a:solidFill>
              </a:rPr>
              <a:t> Zhao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96A694-258D-4418-A83C-B9BA72FD4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DD861A1-FDBC-4E0F-9ABB-684CBE0F9A1E}"/>
              </a:ext>
            </a:extLst>
          </p:cNvPr>
          <p:cNvSpPr txBox="1"/>
          <p:nvPr/>
        </p:nvSpPr>
        <p:spPr>
          <a:xfrm>
            <a:off x="4771054" y="4473845"/>
            <a:ext cx="4711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Twitter: @RLadiesMelb</a:t>
            </a:r>
          </a:p>
          <a:p>
            <a:r>
              <a:rPr lang="en-AU" b="1" dirty="0" err="1">
                <a:solidFill>
                  <a:schemeClr val="bg1"/>
                </a:solidFill>
              </a:rPr>
              <a:t>Github</a:t>
            </a:r>
            <a:r>
              <a:rPr lang="en-AU" b="1" dirty="0">
                <a:solidFill>
                  <a:schemeClr val="bg1"/>
                </a:solidFill>
              </a:rPr>
              <a:t>: R-</a:t>
            </a:r>
            <a:r>
              <a:rPr lang="en-AU" b="1" dirty="0" err="1">
                <a:solidFill>
                  <a:schemeClr val="bg1"/>
                </a:solidFill>
              </a:rPr>
              <a:t>LadiesMelbourne</a:t>
            </a:r>
            <a:endParaRPr lang="en-A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210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2EE2D39-AF33-4D73-AA79-5AD8FE12043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2433918" y="161365"/>
            <a:chExt cx="121920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B76A1D9-9154-4EAB-8092-F2A1AB4B8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433918" y="161365"/>
              <a:ext cx="12192000" cy="6858000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FA678F5-B635-408A-B57F-E042BB6CA5C4}"/>
                </a:ext>
              </a:extLst>
            </p:cNvPr>
            <p:cNvSpPr/>
            <p:nvPr/>
          </p:nvSpPr>
          <p:spPr>
            <a:xfrm>
              <a:off x="4720321" y="3286891"/>
              <a:ext cx="2013436" cy="17977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7" name="Arrow: Down 16">
            <a:extLst>
              <a:ext uri="{FF2B5EF4-FFF2-40B4-BE49-F238E27FC236}">
                <a16:creationId xmlns:a16="http://schemas.microsoft.com/office/drawing/2014/main" id="{9EA539B2-0D73-4B6D-8EA9-074E4CFC242C}"/>
              </a:ext>
            </a:extLst>
          </p:cNvPr>
          <p:cNvSpPr/>
          <p:nvPr/>
        </p:nvSpPr>
        <p:spPr>
          <a:xfrm rot="3123639">
            <a:off x="9191577" y="2735663"/>
            <a:ext cx="778190" cy="9398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5502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D815A91-6375-414B-BD87-EAFBB99248F7}"/>
              </a:ext>
            </a:extLst>
          </p:cNvPr>
          <p:cNvSpPr txBox="1"/>
          <p:nvPr/>
        </p:nvSpPr>
        <p:spPr>
          <a:xfrm>
            <a:off x="7587743" y="5749200"/>
            <a:ext cx="60948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200" dirty="0"/>
              <a:t>Reference: </a:t>
            </a:r>
            <a:r>
              <a:rPr lang="en-AU" sz="1200" dirty="0">
                <a:hlinkClick r:id="rId2"/>
              </a:rPr>
              <a:t>https://r-pkgs.org/</a:t>
            </a:r>
            <a:endParaRPr lang="en-AU" sz="1200" dirty="0"/>
          </a:p>
          <a:p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DDF698-1748-4340-B777-63A8680A2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743" y="972000"/>
            <a:ext cx="3669027" cy="4777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8EA4A3-C4DC-402C-8835-5846FE6E5B0E}"/>
              </a:ext>
            </a:extLst>
          </p:cNvPr>
          <p:cNvSpPr txBox="1"/>
          <p:nvPr/>
        </p:nvSpPr>
        <p:spPr>
          <a:xfrm>
            <a:off x="1343185" y="2368485"/>
            <a:ext cx="5295255" cy="2121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alisto MT" panose="02040603050505030304" pitchFamily="18" charset="0"/>
              </a:rPr>
              <a:t>If you want to have a structured knowledge about how to build a R package, please do reading to this fantastic book written by </a:t>
            </a:r>
            <a:r>
              <a:rPr lang="en-US" sz="1800" dirty="0">
                <a:solidFill>
                  <a:srgbClr val="000000"/>
                </a:solidFill>
                <a:effectLst/>
                <a:latin typeface="Calisto MT" panose="02040603050505030304" pitchFamily="18" charset="0"/>
                <a:hlinkClick r:id="rId4"/>
              </a:rPr>
              <a:t>Hadley Wickham </a:t>
            </a:r>
            <a:r>
              <a:rPr lang="en-US" sz="1800" dirty="0">
                <a:solidFill>
                  <a:srgbClr val="000000"/>
                </a:solidFill>
                <a:effectLst/>
                <a:latin typeface="Calisto MT" panose="02040603050505030304" pitchFamily="18" charset="0"/>
              </a:rPr>
              <a:t>and </a:t>
            </a:r>
            <a:r>
              <a:rPr lang="en-US" sz="1800" dirty="0">
                <a:solidFill>
                  <a:srgbClr val="000000"/>
                </a:solidFill>
                <a:effectLst/>
                <a:latin typeface="Calisto MT" panose="02040603050505030304" pitchFamily="18" charset="0"/>
                <a:hlinkClick r:id="rId5"/>
              </a:rPr>
              <a:t>Jenny Bryan</a:t>
            </a:r>
            <a:r>
              <a:rPr lang="en-US" sz="1800" dirty="0">
                <a:solidFill>
                  <a:srgbClr val="000000"/>
                </a:solidFill>
                <a:effectLst/>
                <a:latin typeface="Calisto MT" panose="02040603050505030304" pitchFamily="18" charset="0"/>
              </a:rPr>
              <a:t>. It has a detailed explanation to guide you step by step.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71582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D8EA4A3-C4DC-402C-8835-5846FE6E5B0E}"/>
              </a:ext>
            </a:extLst>
          </p:cNvPr>
          <p:cNvSpPr txBox="1"/>
          <p:nvPr/>
        </p:nvSpPr>
        <p:spPr>
          <a:xfrm>
            <a:off x="760480" y="844485"/>
            <a:ext cx="2862451" cy="4013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Package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Development Cheat Sheets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Calisto MT" panose="0204060305050503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listo MT" panose="02040603050505030304" pitchFamily="18" charset="0"/>
                <a:hlinkClick r:id="rId2"/>
              </a:rPr>
              <a:t>https://rawgit.com/rstudio/cheatsheets/master/package-development.pdf</a:t>
            </a:r>
            <a:endParaRPr lang="en-US" dirty="0">
              <a:solidFill>
                <a:srgbClr val="000000"/>
              </a:solidFill>
              <a:latin typeface="Calisto MT" panose="02040603050505030304" pitchFamily="18" charset="0"/>
            </a:endParaRPr>
          </a:p>
          <a:p>
            <a:pPr>
              <a:lnSpc>
                <a:spcPct val="150000"/>
              </a:lnSpc>
            </a:pPr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9228C8-D203-4BE2-B127-48DEAE879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2932" y="290628"/>
            <a:ext cx="8340254" cy="629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140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CB65D0-496F-4797-A015-C85839E35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aint color explosion on a white background">
            <a:extLst>
              <a:ext uri="{FF2B5EF4-FFF2-40B4-BE49-F238E27FC236}">
                <a16:creationId xmlns:a16="http://schemas.microsoft.com/office/drawing/2014/main" id="{EBB19ED4-EB41-4F94-AA9F-601D1509CE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30" b="21620"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5D2C779-8883-4E5F-A170-0F464918C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69EDD6-AA3A-459B-B4EB-8BEF186AA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6730" y="990599"/>
            <a:ext cx="6275865" cy="4849091"/>
          </a:xfrm>
        </p:spPr>
        <p:txBody>
          <a:bodyPr anchor="ctr">
            <a:normAutofit/>
          </a:bodyPr>
          <a:lstStyle/>
          <a:p>
            <a:pPr algn="r"/>
            <a:r>
              <a:rPr lang="en-AU" sz="4000" dirty="0">
                <a:solidFill>
                  <a:srgbClr val="FFFFFF"/>
                </a:solidFill>
              </a:rPr>
              <a:t>R Package components</a:t>
            </a:r>
            <a:br>
              <a:rPr lang="en-AU" sz="4000" dirty="0">
                <a:solidFill>
                  <a:srgbClr val="FFFFFF"/>
                </a:solidFill>
              </a:rPr>
            </a:br>
            <a:r>
              <a:rPr lang="en-AU" sz="2800" b="1" dirty="0">
                <a:highlight>
                  <a:srgbClr val="FFFF00"/>
                </a:highlight>
              </a:rPr>
              <a:t>DESCRIPTION</a:t>
            </a:r>
            <a:br>
              <a:rPr lang="en-AU" sz="4000" dirty="0">
                <a:solidFill>
                  <a:srgbClr val="FFFFFF"/>
                </a:solidFill>
              </a:rPr>
            </a:br>
            <a:endParaRPr lang="en-AU" sz="4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175AC2-E9F5-445A-A221-28DB7344B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2865" y="1447799"/>
            <a:ext cx="2368905" cy="4076699"/>
          </a:xfrm>
        </p:spPr>
        <p:txBody>
          <a:bodyPr anchor="ctr">
            <a:normAutofit/>
          </a:bodyPr>
          <a:lstStyle/>
          <a:p>
            <a:endParaRPr lang="en-AU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96A694-258D-4418-A83C-B9BA72FD4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04435D1-EDB0-4FD2-8935-C86C6296D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159" y="-13856"/>
            <a:ext cx="2333749" cy="6858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EC908DA-6833-42F0-B8ED-486C04D4C020}"/>
              </a:ext>
            </a:extLst>
          </p:cNvPr>
          <p:cNvSpPr/>
          <p:nvPr/>
        </p:nvSpPr>
        <p:spPr>
          <a:xfrm>
            <a:off x="8629324" y="4030962"/>
            <a:ext cx="1340692" cy="3863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FA45FA75-28B5-4366-9698-9B2215274CBD}"/>
              </a:ext>
            </a:extLst>
          </p:cNvPr>
          <p:cNvSpPr/>
          <p:nvPr/>
        </p:nvSpPr>
        <p:spPr>
          <a:xfrm rot="3123639">
            <a:off x="10016330" y="3349746"/>
            <a:ext cx="778190" cy="9398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7182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B2F3B4-1DB6-4D79-943E-985A2B56F5AD}"/>
              </a:ext>
            </a:extLst>
          </p:cNvPr>
          <p:cNvSpPr txBox="1"/>
          <p:nvPr/>
        </p:nvSpPr>
        <p:spPr>
          <a:xfrm>
            <a:off x="750094" y="1509087"/>
            <a:ext cx="4003729" cy="4198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b="1" dirty="0">
                <a:highlight>
                  <a:srgbClr val="FFFF00"/>
                </a:highlight>
              </a:rPr>
              <a:t>DESCRIPTION/</a:t>
            </a:r>
            <a:r>
              <a:rPr lang="en-AU" dirty="0"/>
              <a:t> contains </a:t>
            </a:r>
            <a:r>
              <a:rPr lang="en-AU" b="1" dirty="0">
                <a:solidFill>
                  <a:srgbClr val="FF0000"/>
                </a:solidFill>
              </a:rPr>
              <a:t>Metadata</a:t>
            </a:r>
            <a:endParaRPr lang="en-AU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dirty="0"/>
              <a:t>Metadata record </a:t>
            </a:r>
          </a:p>
          <a:p>
            <a:pPr>
              <a:lnSpc>
                <a:spcPct val="150000"/>
              </a:lnSpc>
            </a:pPr>
            <a:r>
              <a:rPr lang="en-AU" dirty="0"/>
              <a:t>     1) Dependencies</a:t>
            </a:r>
          </a:p>
          <a:p>
            <a:pPr>
              <a:lnSpc>
                <a:spcPct val="150000"/>
              </a:lnSpc>
            </a:pPr>
            <a:r>
              <a:rPr lang="en-AU" dirty="0"/>
              <a:t>         (What others’ packages are </a:t>
            </a:r>
          </a:p>
          <a:p>
            <a:pPr>
              <a:lnSpc>
                <a:spcPct val="150000"/>
              </a:lnSpc>
            </a:pPr>
            <a:r>
              <a:rPr lang="en-AU" dirty="0"/>
              <a:t>           needed to run our package)</a:t>
            </a:r>
          </a:p>
          <a:p>
            <a:pPr>
              <a:lnSpc>
                <a:spcPct val="150000"/>
              </a:lnSpc>
            </a:pPr>
            <a:r>
              <a:rPr lang="en-AU" dirty="0"/>
              <a:t>     2) License </a:t>
            </a:r>
          </a:p>
          <a:p>
            <a:pPr>
              <a:lnSpc>
                <a:spcPct val="150000"/>
              </a:lnSpc>
            </a:pPr>
            <a:r>
              <a:rPr lang="en-AU" dirty="0"/>
              <a:t>         (Who can use the package)</a:t>
            </a:r>
          </a:p>
          <a:p>
            <a:pPr>
              <a:lnSpc>
                <a:spcPct val="150000"/>
              </a:lnSpc>
            </a:pPr>
            <a:r>
              <a:rPr lang="en-AU" dirty="0"/>
              <a:t>     3) Package author </a:t>
            </a:r>
          </a:p>
          <a:p>
            <a:pPr>
              <a:lnSpc>
                <a:spcPct val="150000"/>
              </a:lnSpc>
            </a:pPr>
            <a:r>
              <a:rPr lang="en-AU" dirty="0"/>
              <a:t>         (Whom to contact)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F0AE182-BF57-4AED-B06E-8DE2AD10906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50094" y="722439"/>
            <a:ext cx="10691812" cy="565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DESCRIPTION/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12A6DD-6819-44B0-BD07-007B9ED54F50}"/>
              </a:ext>
            </a:extLst>
          </p:cNvPr>
          <p:cNvSpPr txBox="1"/>
          <p:nvPr/>
        </p:nvSpPr>
        <p:spPr>
          <a:xfrm>
            <a:off x="750094" y="6224211"/>
            <a:ext cx="6094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200" dirty="0"/>
              <a:t>Reference: </a:t>
            </a:r>
            <a:r>
              <a:rPr lang="en-AU" sz="1200" dirty="0">
                <a:hlinkClick r:id="rId2"/>
              </a:rPr>
              <a:t>https://r-pkgs.org/description.html</a:t>
            </a:r>
            <a:endParaRPr lang="en-AU" sz="1200" dirty="0"/>
          </a:p>
          <a:p>
            <a:endParaRPr lang="en-AU" sz="1200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464BA46-35F1-467B-82B7-65390F29E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528" y="1475745"/>
            <a:ext cx="8010144" cy="45605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BBE56E-EA8C-4DE2-ABBF-7D97A60DE20E}"/>
              </a:ext>
            </a:extLst>
          </p:cNvPr>
          <p:cNvSpPr txBox="1"/>
          <p:nvPr/>
        </p:nvSpPr>
        <p:spPr>
          <a:xfrm rot="211088">
            <a:off x="5316396" y="1818308"/>
            <a:ext cx="634564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i="1" dirty="0"/>
              <a:t>Package: </a:t>
            </a:r>
            <a:r>
              <a:rPr lang="en-AU" sz="1600" i="1" dirty="0" err="1"/>
              <a:t>package_name</a:t>
            </a:r>
            <a:endParaRPr lang="en-AU" sz="1600" i="1" dirty="0"/>
          </a:p>
          <a:p>
            <a:r>
              <a:rPr lang="en-AU" sz="1600" i="1" dirty="0"/>
              <a:t>Title: What The Package Does </a:t>
            </a:r>
          </a:p>
          <a:p>
            <a:r>
              <a:rPr lang="en-AU" sz="1600" i="1" dirty="0"/>
              <a:t>Version: 0.2.0</a:t>
            </a:r>
          </a:p>
          <a:p>
            <a:r>
              <a:rPr lang="en-AU" sz="1600" i="1" dirty="0" err="1"/>
              <a:t>Authors@R</a:t>
            </a:r>
            <a:r>
              <a:rPr lang="en-AU" sz="1600" i="1" dirty="0"/>
              <a:t>:  person("First",  "Last", email =     </a:t>
            </a:r>
          </a:p>
          <a:p>
            <a:r>
              <a:rPr lang="en-AU" sz="1600" i="1" dirty="0"/>
              <a:t>                                                "first.last@example.com",</a:t>
            </a:r>
          </a:p>
          <a:p>
            <a:r>
              <a:rPr lang="en-AU" sz="1600" i="1" dirty="0"/>
              <a:t>                                                 role = c("</a:t>
            </a:r>
            <a:r>
              <a:rPr lang="en-AU" sz="1600" i="1" dirty="0" err="1"/>
              <a:t>aut</a:t>
            </a:r>
            <a:r>
              <a:rPr lang="en-AU" sz="1600" i="1" dirty="0"/>
              <a:t>", "</a:t>
            </a:r>
            <a:r>
              <a:rPr lang="en-AU" sz="1600" i="1" dirty="0" err="1"/>
              <a:t>cre</a:t>
            </a:r>
            <a:r>
              <a:rPr lang="en-AU" sz="1600" i="1" dirty="0"/>
              <a:t>"))</a:t>
            </a:r>
          </a:p>
          <a:p>
            <a:r>
              <a:rPr lang="en-AU" sz="1600" i="1" dirty="0"/>
              <a:t>Description: What the package does (one paragraph)</a:t>
            </a:r>
          </a:p>
          <a:p>
            <a:r>
              <a:rPr lang="en-AU" sz="1600" i="1" dirty="0"/>
              <a:t>Depends: R (&gt;= 3.1.0)</a:t>
            </a:r>
          </a:p>
          <a:p>
            <a:r>
              <a:rPr lang="en-AU" sz="1600" i="1" dirty="0"/>
              <a:t>License: What license is it under?</a:t>
            </a:r>
          </a:p>
          <a:p>
            <a:r>
              <a:rPr lang="en-AU" sz="1600" i="1" dirty="0"/>
              <a:t>Imports: Require these packages to work</a:t>
            </a:r>
          </a:p>
          <a:p>
            <a:r>
              <a:rPr lang="en-AU" sz="1600" i="1" dirty="0"/>
              <a:t>Suggests: Take advantage</a:t>
            </a:r>
          </a:p>
          <a:p>
            <a:r>
              <a:rPr lang="en-AU" sz="1600" i="1" dirty="0" err="1"/>
              <a:t>LazyData</a:t>
            </a:r>
            <a:r>
              <a:rPr lang="en-AU" sz="1600" i="1" dirty="0"/>
              <a:t>: true</a:t>
            </a:r>
          </a:p>
        </p:txBody>
      </p:sp>
    </p:spTree>
    <p:extLst>
      <p:ext uri="{BB962C8B-B14F-4D97-AF65-F5344CB8AC3E}">
        <p14:creationId xmlns:p14="http://schemas.microsoft.com/office/powerpoint/2010/main" val="1651504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>
            <a:extLst>
              <a:ext uri="{FF2B5EF4-FFF2-40B4-BE49-F238E27FC236}">
                <a16:creationId xmlns:a16="http://schemas.microsoft.com/office/drawing/2014/main" id="{148C8BBF-A743-4CF1-9F32-2F7A016EF6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879" y="850159"/>
            <a:ext cx="782856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/>
              <a:t>We should use a version number that has 3 integer components separated by</a:t>
            </a:r>
            <a:r>
              <a:rPr lang="en-US" altLang="en-US" b="1" dirty="0"/>
              <a:t> </a:t>
            </a:r>
            <a:r>
              <a:rPr lang="en-US" altLang="en-US" b="1" dirty="0">
                <a:highlight>
                  <a:srgbClr val="FFFF00"/>
                </a:highlight>
              </a:rPr>
              <a:t>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3F48FC-6CC3-4DFB-AAE3-8D57F678B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825" y="1279330"/>
            <a:ext cx="8637722" cy="23309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5EB015-ED5D-4C11-9B9E-9900AD6A9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24" y="3908239"/>
            <a:ext cx="8842990" cy="217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6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A0C6A2-46BA-4E49-9BB9-48F38F751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88" y="808175"/>
            <a:ext cx="8691282" cy="27561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E6B77C-14B0-4C2E-B12B-CD1E8DD06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22" y="3848372"/>
            <a:ext cx="9332259" cy="223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54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95641E-9B93-48F3-A8DC-05B8BB12E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488" y="2324806"/>
            <a:ext cx="9637059" cy="26440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27ACCB-CD37-4B0D-A138-1BB7DEF2A45C}"/>
              </a:ext>
            </a:extLst>
          </p:cNvPr>
          <p:cNvSpPr txBox="1"/>
          <p:nvPr/>
        </p:nvSpPr>
        <p:spPr>
          <a:xfrm>
            <a:off x="1672580" y="1519783"/>
            <a:ext cx="8222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Do not start the description with </a:t>
            </a:r>
            <a:r>
              <a:rPr lang="en-A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“The package”, package name, title or similar</a:t>
            </a:r>
          </a:p>
        </p:txBody>
      </p:sp>
    </p:spTree>
    <p:extLst>
      <p:ext uri="{BB962C8B-B14F-4D97-AF65-F5344CB8AC3E}">
        <p14:creationId xmlns:p14="http://schemas.microsoft.com/office/powerpoint/2010/main" val="1067827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56D1ED-63F3-436A-88FC-6417D4AD9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3973606"/>
            <a:ext cx="9475694" cy="24732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96175A-8F39-46D1-82FC-7DB5CEC443B7}"/>
              </a:ext>
            </a:extLst>
          </p:cNvPr>
          <p:cNvSpPr txBox="1"/>
          <p:nvPr/>
        </p:nvSpPr>
        <p:spPr>
          <a:xfrm>
            <a:off x="800100" y="887506"/>
            <a:ext cx="82699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If there are references describing the methods in our package…</a:t>
            </a:r>
          </a:p>
          <a:p>
            <a:endParaRPr lang="en-AU" dirty="0"/>
          </a:p>
          <a:p>
            <a:r>
              <a:rPr lang="en-AU" dirty="0"/>
              <a:t>authors (year) &lt;</a:t>
            </a:r>
            <a:r>
              <a:rPr lang="en-AU" dirty="0" err="1"/>
              <a:t>doi</a:t>
            </a:r>
            <a:r>
              <a:rPr lang="en-AU" dirty="0"/>
              <a:t>:…&gt;</a:t>
            </a:r>
          </a:p>
          <a:p>
            <a:r>
              <a:rPr lang="en-AU" dirty="0"/>
              <a:t>authors (year) &lt;</a:t>
            </a:r>
            <a:r>
              <a:rPr lang="en-AU" dirty="0" err="1"/>
              <a:t>arXiv</a:t>
            </a:r>
            <a:r>
              <a:rPr lang="en-AU" dirty="0"/>
              <a:t>:…&gt;</a:t>
            </a:r>
          </a:p>
          <a:p>
            <a:r>
              <a:rPr lang="en-AU" dirty="0"/>
              <a:t>authors (year, ISBN:…)</a:t>
            </a:r>
          </a:p>
          <a:p>
            <a:r>
              <a:rPr lang="en-AU" dirty="0"/>
              <a:t>Or if those are not available: &lt;https:…&gt; </a:t>
            </a:r>
          </a:p>
          <a:p>
            <a:endParaRPr lang="en-AU" dirty="0"/>
          </a:p>
          <a:p>
            <a:r>
              <a:rPr lang="en-AU" dirty="0"/>
              <a:t>With no space </a:t>
            </a:r>
            <a:r>
              <a:rPr lang="en-AU" dirty="0" err="1"/>
              <a:t>agter</a:t>
            </a:r>
            <a:r>
              <a:rPr lang="en-AU" dirty="0"/>
              <a:t> ‘</a:t>
            </a:r>
            <a:r>
              <a:rPr lang="en-AU" dirty="0" err="1"/>
              <a:t>doi</a:t>
            </a:r>
            <a:r>
              <a:rPr lang="en-AU" dirty="0"/>
              <a:t>:’, ‘</a:t>
            </a:r>
            <a:r>
              <a:rPr lang="en-AU" dirty="0" err="1"/>
              <a:t>arXiv</a:t>
            </a:r>
            <a:r>
              <a:rPr lang="en-AU" dirty="0"/>
              <a:t>:’, ‘https:’ </a:t>
            </a:r>
          </a:p>
          <a:p>
            <a:r>
              <a:rPr lang="en-AU" dirty="0"/>
              <a:t>Angle brackets for auto-linking</a:t>
            </a:r>
          </a:p>
        </p:txBody>
      </p:sp>
    </p:spTree>
    <p:extLst>
      <p:ext uri="{BB962C8B-B14F-4D97-AF65-F5344CB8AC3E}">
        <p14:creationId xmlns:p14="http://schemas.microsoft.com/office/powerpoint/2010/main" val="3188793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CB65D0-496F-4797-A015-C85839E35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aint color explosion on a white background">
            <a:extLst>
              <a:ext uri="{FF2B5EF4-FFF2-40B4-BE49-F238E27FC236}">
                <a16:creationId xmlns:a16="http://schemas.microsoft.com/office/drawing/2014/main" id="{EBB19ED4-EB41-4F94-AA9F-601D1509CE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30" b="21620"/>
          <a:stretch/>
        </p:blipFill>
        <p:spPr>
          <a:xfrm>
            <a:off x="1" y="7210"/>
            <a:ext cx="12192000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5D2C779-8883-4E5F-A170-0F464918C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69EDD6-AA3A-459B-B4EB-8BEF186AA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6730" y="990599"/>
            <a:ext cx="6275865" cy="4849091"/>
          </a:xfrm>
        </p:spPr>
        <p:txBody>
          <a:bodyPr anchor="ctr">
            <a:normAutofit/>
          </a:bodyPr>
          <a:lstStyle/>
          <a:p>
            <a:pPr algn="r"/>
            <a:r>
              <a:rPr lang="en-AU" sz="4000" dirty="0">
                <a:solidFill>
                  <a:srgbClr val="FFFFFF"/>
                </a:solidFill>
              </a:rPr>
              <a:t>R Package components</a:t>
            </a:r>
            <a:br>
              <a:rPr lang="en-AU" sz="4000" dirty="0">
                <a:solidFill>
                  <a:srgbClr val="FFFFFF"/>
                </a:solidFill>
              </a:rPr>
            </a:br>
            <a:r>
              <a:rPr lang="en-AU" sz="2800" b="1" dirty="0">
                <a:highlight>
                  <a:srgbClr val="FFFF00"/>
                </a:highlight>
              </a:rPr>
              <a:t>R</a:t>
            </a:r>
            <a:br>
              <a:rPr lang="en-AU" sz="4000" dirty="0">
                <a:solidFill>
                  <a:srgbClr val="FFFFFF"/>
                </a:solidFill>
              </a:rPr>
            </a:br>
            <a:endParaRPr lang="en-AU" sz="4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175AC2-E9F5-445A-A221-28DB7344B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2865" y="1447799"/>
            <a:ext cx="2368905" cy="4076699"/>
          </a:xfrm>
        </p:spPr>
        <p:txBody>
          <a:bodyPr anchor="ctr">
            <a:normAutofit/>
          </a:bodyPr>
          <a:lstStyle/>
          <a:p>
            <a:endParaRPr lang="en-AU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96A694-258D-4418-A83C-B9BA72FD4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04435D1-EDB0-4FD2-8935-C86C6296D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159" y="-13856"/>
            <a:ext cx="2333749" cy="6858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EC908DA-6833-42F0-B8ED-486C04D4C020}"/>
              </a:ext>
            </a:extLst>
          </p:cNvPr>
          <p:cNvSpPr/>
          <p:nvPr/>
        </p:nvSpPr>
        <p:spPr>
          <a:xfrm>
            <a:off x="8042519" y="568798"/>
            <a:ext cx="1340692" cy="3863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FA45FA75-28B5-4366-9698-9B2215274CBD}"/>
              </a:ext>
            </a:extLst>
          </p:cNvPr>
          <p:cNvSpPr/>
          <p:nvPr/>
        </p:nvSpPr>
        <p:spPr>
          <a:xfrm rot="5203565">
            <a:off x="9591680" y="236987"/>
            <a:ext cx="778190" cy="9398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5978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AE5E-05F9-472F-BC41-A3A15D80D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A5AD2-65E3-4133-87B9-D8697BFF4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 quick recap</a:t>
            </a:r>
          </a:p>
          <a:p>
            <a:r>
              <a:rPr lang="en-AU" dirty="0"/>
              <a:t>R package components </a:t>
            </a:r>
          </a:p>
          <a:p>
            <a:r>
              <a:rPr lang="en-AU" dirty="0"/>
              <a:t>Important functions</a:t>
            </a:r>
          </a:p>
          <a:p>
            <a:r>
              <a:rPr lang="en-AU" dirty="0"/>
              <a:t>Common errors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886EF06-C8E7-47C2-8B7B-F99078A76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666" y="1028700"/>
            <a:ext cx="5782234" cy="4336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B1514D-4B93-494C-B1BC-F74C9460275B}"/>
              </a:ext>
            </a:extLst>
          </p:cNvPr>
          <p:cNvSpPr txBox="1"/>
          <p:nvPr/>
        </p:nvSpPr>
        <p:spPr>
          <a:xfrm>
            <a:off x="5494466" y="5333479"/>
            <a:ext cx="62415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200" dirty="0"/>
              <a:t>Reference: </a:t>
            </a:r>
            <a:r>
              <a:rPr lang="en-AU" sz="1200" dirty="0">
                <a:hlinkClick r:id="rId3"/>
              </a:rPr>
              <a:t>https://pennydropper.netlify.app/2018/07/17/user-2018-conference-reflections/</a:t>
            </a:r>
            <a:endParaRPr lang="en-AU" sz="1200" dirty="0"/>
          </a:p>
          <a:p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2370416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B2F3B4-1DB6-4D79-943E-985A2B56F5AD}"/>
              </a:ext>
            </a:extLst>
          </p:cNvPr>
          <p:cNvSpPr txBox="1"/>
          <p:nvPr/>
        </p:nvSpPr>
        <p:spPr>
          <a:xfrm>
            <a:off x="820143" y="1264940"/>
            <a:ext cx="10685696" cy="1290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dirty="0"/>
              <a:t>All R code goes in the </a:t>
            </a:r>
            <a:r>
              <a:rPr lang="en-AU" b="1" dirty="0">
                <a:highlight>
                  <a:srgbClr val="FFFF00"/>
                </a:highlight>
              </a:rPr>
              <a:t>R/</a:t>
            </a:r>
            <a:r>
              <a:rPr lang="en-AU" dirty="0"/>
              <a:t> directory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Store function definitions in R scripts (i.e. files with extension </a:t>
            </a:r>
            <a:r>
              <a:rPr lang="en-US" b="1" dirty="0">
                <a:highlight>
                  <a:srgbClr val="FFFF00"/>
                </a:highlight>
              </a:rPr>
              <a:t>.R</a:t>
            </a:r>
            <a:r>
              <a:rPr lang="en-US" dirty="0"/>
              <a:t> 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Don’t put all functions into one file &amp; Don’t put each function into its own separate file</a:t>
            </a:r>
            <a:endParaRPr lang="en-AU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F99F1C2-E023-4608-BDED-214772B0CD7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50094" y="722439"/>
            <a:ext cx="10691812" cy="565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47BC64-8E15-48C7-AFC0-71DCC3FDB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199" y="2556606"/>
            <a:ext cx="3630435" cy="411411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F305D47-70AD-41AC-9991-A0195D2B67B9}"/>
              </a:ext>
            </a:extLst>
          </p:cNvPr>
          <p:cNvSpPr/>
          <p:nvPr/>
        </p:nvSpPr>
        <p:spPr>
          <a:xfrm>
            <a:off x="1094519" y="6355120"/>
            <a:ext cx="1340692" cy="3863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0F3D4A6-7117-46C9-9DD6-A52AB8202BC4}"/>
              </a:ext>
            </a:extLst>
          </p:cNvPr>
          <p:cNvSpPr/>
          <p:nvPr/>
        </p:nvSpPr>
        <p:spPr>
          <a:xfrm rot="4214583">
            <a:off x="2619913" y="5885187"/>
            <a:ext cx="778190" cy="9398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13" name="Picture 12" descr="A picture containing text, accessory, lamp, vector graphics&#10;&#10;Description automatically generated">
            <a:extLst>
              <a:ext uri="{FF2B5EF4-FFF2-40B4-BE49-F238E27FC236}">
                <a16:creationId xmlns:a16="http://schemas.microsoft.com/office/drawing/2014/main" id="{D542D9EB-EBF2-41EA-AA56-2B432503A0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815" y="2807311"/>
            <a:ext cx="7075170" cy="39342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EFCD347-CC4B-4043-9B25-DC3B4394A168}"/>
              </a:ext>
            </a:extLst>
          </p:cNvPr>
          <p:cNvSpPr txBox="1"/>
          <p:nvPr/>
        </p:nvSpPr>
        <p:spPr>
          <a:xfrm rot="649168">
            <a:off x="5887707" y="3063111"/>
            <a:ext cx="2219900" cy="253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highlight>
                  <a:srgbClr val="FFFF00"/>
                </a:highlight>
                <a:hlinkClick r:id="rId4"/>
              </a:rPr>
              <a:t>R/</a:t>
            </a:r>
            <a:r>
              <a:rPr lang="en-US" b="1" dirty="0" err="1">
                <a:highlight>
                  <a:srgbClr val="FFFF00"/>
                </a:highlight>
                <a:hlinkClick r:id="rId4"/>
              </a:rPr>
              <a:t>utils.R</a:t>
            </a:r>
            <a:endParaRPr lang="en-US" b="1" dirty="0">
              <a:highlight>
                <a:srgbClr val="FFFF00"/>
              </a:highlight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Define small utilities that are used inside multiple package functions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38869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F99F1C2-E023-4608-BDED-214772B0CD7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50094" y="722439"/>
            <a:ext cx="10691812" cy="565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R/</a:t>
            </a:r>
            <a:r>
              <a:rPr lang="en-AU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function_file.R</a:t>
            </a:r>
            <a:r>
              <a:rPr lang="en-A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?? </a:t>
            </a:r>
            <a:r>
              <a:rPr lang="en-AU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function_name</a:t>
            </a:r>
            <a:endParaRPr lang="en-AU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38E8DF-118F-4F4A-AA04-0217E1D2C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47" y="1287850"/>
            <a:ext cx="5337553" cy="5531814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24FDB8A7-C782-461C-BB7D-B44EC0EFCC19}"/>
              </a:ext>
            </a:extLst>
          </p:cNvPr>
          <p:cNvSpPr/>
          <p:nvPr/>
        </p:nvSpPr>
        <p:spPr>
          <a:xfrm>
            <a:off x="879729" y="1432249"/>
            <a:ext cx="4811943" cy="41891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143FE3-454F-4AA9-84A4-5B5640A631D2}"/>
              </a:ext>
            </a:extLst>
          </p:cNvPr>
          <p:cNvGrpSpPr/>
          <p:nvPr/>
        </p:nvGrpSpPr>
        <p:grpSpPr>
          <a:xfrm>
            <a:off x="6805997" y="1287850"/>
            <a:ext cx="3990811" cy="5415271"/>
            <a:chOff x="5637705" y="1070825"/>
            <a:chExt cx="3990811" cy="541527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25A5DB6-47D7-4F2D-B73B-E4B85A07C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9016" y="1070825"/>
              <a:ext cx="3829500" cy="5415271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AD6B417-7F51-4FDF-873B-B77977AB0D48}"/>
                </a:ext>
              </a:extLst>
            </p:cNvPr>
            <p:cNvSpPr/>
            <p:nvPr/>
          </p:nvSpPr>
          <p:spPr>
            <a:xfrm>
              <a:off x="5637705" y="3718022"/>
              <a:ext cx="3002387" cy="217895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747257A-5D9B-4B52-9715-84591C7B7335}"/>
              </a:ext>
            </a:extLst>
          </p:cNvPr>
          <p:cNvSpPr/>
          <p:nvPr/>
        </p:nvSpPr>
        <p:spPr>
          <a:xfrm rot="1275029">
            <a:off x="6001203" y="3582605"/>
            <a:ext cx="891073" cy="82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202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6D5566-B21A-44D1-8AF3-FC4FE0116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600" y="656065"/>
            <a:ext cx="7010703" cy="5545870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49E10E33-3385-4B50-B91A-F0BB9CBE3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696" y="1879989"/>
            <a:ext cx="3489335" cy="2034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403737"/>
                </a:solidFill>
                <a:latin typeface="-apple-system"/>
              </a:rPr>
              <a:t>What would happen if we did not…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403737"/>
                </a:solidFill>
                <a:latin typeface="-apple-system"/>
              </a:rPr>
              <a:t>Specify the packages to import in each function definition using the @import or @importFrom 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403737"/>
                </a:solidFill>
                <a:latin typeface="-apple-system"/>
              </a:rPr>
              <a:t>keywords in the </a:t>
            </a:r>
            <a:r>
              <a:rPr lang="en-US" altLang="en-US" dirty="0" err="1">
                <a:solidFill>
                  <a:srgbClr val="403737"/>
                </a:solidFill>
                <a:latin typeface="-apple-system"/>
              </a:rPr>
              <a:t>Roxygen</a:t>
            </a:r>
            <a:r>
              <a:rPr lang="en-US" altLang="en-US" dirty="0">
                <a:solidFill>
                  <a:srgbClr val="403737"/>
                </a:solidFill>
                <a:latin typeface="-apple-system"/>
              </a:rPr>
              <a:t> description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1835514-7138-4B8E-BADC-B39E330E422A}"/>
              </a:ext>
            </a:extLst>
          </p:cNvPr>
          <p:cNvSpPr/>
          <p:nvPr/>
        </p:nvSpPr>
        <p:spPr>
          <a:xfrm>
            <a:off x="8028358" y="591366"/>
            <a:ext cx="1340692" cy="3863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E5E8B22-C504-437B-8673-CDB74613FA34}"/>
              </a:ext>
            </a:extLst>
          </p:cNvPr>
          <p:cNvSpPr/>
          <p:nvPr/>
        </p:nvSpPr>
        <p:spPr>
          <a:xfrm rot="9202554">
            <a:off x="9360126" y="235677"/>
            <a:ext cx="761185" cy="603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0725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741F61-DF8A-43C2-B8A5-68BABFEA3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064" y="2684507"/>
            <a:ext cx="9123829" cy="30237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BA7F55-7A69-4EBC-9566-F87D7383A27C}"/>
              </a:ext>
            </a:extLst>
          </p:cNvPr>
          <p:cNvSpPr txBox="1"/>
          <p:nvPr/>
        </p:nvSpPr>
        <p:spPr>
          <a:xfrm>
            <a:off x="1190064" y="1149724"/>
            <a:ext cx="102668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In order to </a:t>
            </a:r>
            <a:r>
              <a:rPr lang="en-AU" dirty="0" err="1"/>
              <a:t>avoide</a:t>
            </a:r>
            <a:r>
              <a:rPr lang="en-AU" dirty="0"/>
              <a:t> NOTE: </a:t>
            </a:r>
            <a:r>
              <a:rPr lang="en-AU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“no visible global function definition for…”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Written down the code highlighted in green below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(Delete the old version NAMESPACE file)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Run </a:t>
            </a:r>
            <a:r>
              <a:rPr lang="en-AU" b="1" dirty="0" err="1">
                <a:highlight>
                  <a:srgbClr val="FFFF00"/>
                </a:highlight>
              </a:rPr>
              <a:t>devtools</a:t>
            </a:r>
            <a:r>
              <a:rPr lang="en-AU" b="1" dirty="0">
                <a:highlight>
                  <a:srgbClr val="FFFF00"/>
                </a:highlight>
              </a:rPr>
              <a:t>::document()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Then they would automatically shown in a new created </a:t>
            </a:r>
            <a:r>
              <a:rPr lang="en-AU" b="1" dirty="0">
                <a:solidFill>
                  <a:srgbClr val="FF0000"/>
                </a:solidFill>
              </a:rPr>
              <a:t>NAMESPACE file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7C6739-FEA9-4AD5-B018-B9CD7A52893E}"/>
              </a:ext>
            </a:extLst>
          </p:cNvPr>
          <p:cNvSpPr txBox="1"/>
          <p:nvPr/>
        </p:nvSpPr>
        <p:spPr>
          <a:xfrm>
            <a:off x="743400" y="6219734"/>
            <a:ext cx="6094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200" dirty="0"/>
              <a:t>Reference: https://r-pkgs.org/namespace.html#imports</a:t>
            </a:r>
          </a:p>
        </p:txBody>
      </p:sp>
    </p:spTree>
    <p:extLst>
      <p:ext uri="{BB962C8B-B14F-4D97-AF65-F5344CB8AC3E}">
        <p14:creationId xmlns:p14="http://schemas.microsoft.com/office/powerpoint/2010/main" val="4159358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50EA91-F663-4612-A0D7-6F9554DC2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335" y="2587689"/>
            <a:ext cx="8178054" cy="35453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F14C6B-06B5-4864-9DC3-014492097D8F}"/>
              </a:ext>
            </a:extLst>
          </p:cNvPr>
          <p:cNvSpPr txBox="1"/>
          <p:nvPr/>
        </p:nvSpPr>
        <p:spPr>
          <a:xfrm>
            <a:off x="1224000" y="833363"/>
            <a:ext cx="105984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not write information messages to the console that cannot be easily suppressed.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Instead of print()/cat() rather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message()/warning()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 if(verbose)cat(..)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 maybe stop()</a:t>
            </a:r>
          </a:p>
        </p:txBody>
      </p:sp>
    </p:spTree>
    <p:extLst>
      <p:ext uri="{BB962C8B-B14F-4D97-AF65-F5344CB8AC3E}">
        <p14:creationId xmlns:p14="http://schemas.microsoft.com/office/powerpoint/2010/main" val="3449515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CB65D0-496F-4797-A015-C85839E35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aint color explosion on a white background">
            <a:extLst>
              <a:ext uri="{FF2B5EF4-FFF2-40B4-BE49-F238E27FC236}">
                <a16:creationId xmlns:a16="http://schemas.microsoft.com/office/drawing/2014/main" id="{EBB19ED4-EB41-4F94-AA9F-601D1509CE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30" b="21620"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5D2C779-8883-4E5F-A170-0F464918C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69EDD6-AA3A-459B-B4EB-8BEF186AA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6730" y="990599"/>
            <a:ext cx="6275865" cy="4849091"/>
          </a:xfrm>
        </p:spPr>
        <p:txBody>
          <a:bodyPr anchor="ctr">
            <a:normAutofit/>
          </a:bodyPr>
          <a:lstStyle/>
          <a:p>
            <a:pPr algn="r"/>
            <a:r>
              <a:rPr lang="en-AU" sz="4000" dirty="0">
                <a:solidFill>
                  <a:srgbClr val="FFFFFF"/>
                </a:solidFill>
              </a:rPr>
              <a:t>R Package components</a:t>
            </a:r>
            <a:br>
              <a:rPr lang="en-AU" sz="4000" dirty="0">
                <a:solidFill>
                  <a:srgbClr val="FFFFFF"/>
                </a:solidFill>
              </a:rPr>
            </a:br>
            <a:r>
              <a:rPr lang="en-AU" sz="2800" b="1" dirty="0">
                <a:highlight>
                  <a:srgbClr val="FFFF00"/>
                </a:highlight>
              </a:rPr>
              <a:t>Vignettes</a:t>
            </a:r>
            <a:br>
              <a:rPr lang="en-AU" sz="4000" dirty="0">
                <a:solidFill>
                  <a:srgbClr val="FFFFFF"/>
                </a:solidFill>
              </a:rPr>
            </a:br>
            <a:endParaRPr lang="en-AU" sz="4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175AC2-E9F5-445A-A221-28DB7344B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2865" y="1447799"/>
            <a:ext cx="2368905" cy="4076699"/>
          </a:xfrm>
        </p:spPr>
        <p:txBody>
          <a:bodyPr anchor="ctr">
            <a:normAutofit/>
          </a:bodyPr>
          <a:lstStyle/>
          <a:p>
            <a:endParaRPr lang="en-AU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96A694-258D-4418-A83C-B9BA72FD4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04435D1-EDB0-4FD2-8935-C86C6296D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159" y="-13856"/>
            <a:ext cx="2333749" cy="6858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EC908DA-6833-42F0-B8ED-486C04D4C020}"/>
              </a:ext>
            </a:extLst>
          </p:cNvPr>
          <p:cNvSpPr/>
          <p:nvPr/>
        </p:nvSpPr>
        <p:spPr>
          <a:xfrm>
            <a:off x="8180442" y="2060134"/>
            <a:ext cx="1340692" cy="3863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FA45FA75-28B5-4366-9698-9B2215274CBD}"/>
              </a:ext>
            </a:extLst>
          </p:cNvPr>
          <p:cNvSpPr/>
          <p:nvPr/>
        </p:nvSpPr>
        <p:spPr>
          <a:xfrm rot="5400000">
            <a:off x="9852356" y="1783400"/>
            <a:ext cx="778190" cy="9398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914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F99F1C2-E023-4608-BDED-214772B0CD7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50094" y="722439"/>
            <a:ext cx="10691812" cy="565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vignettes/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F3B6EB-35B8-425B-9127-C55E65B70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03" y="1508878"/>
            <a:ext cx="4776221" cy="41334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55B648C-13F0-4736-8E78-E82492B3CE34}"/>
              </a:ext>
            </a:extLst>
          </p:cNvPr>
          <p:cNvSpPr txBox="1"/>
          <p:nvPr/>
        </p:nvSpPr>
        <p:spPr>
          <a:xfrm>
            <a:off x="5532498" y="1133365"/>
            <a:ext cx="6318354" cy="1289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Vignette is an operating guidance for new users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To explain its principles, functions, and features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b="1" dirty="0" err="1">
                <a:highlight>
                  <a:srgbClr val="FFFF00"/>
                </a:highlight>
              </a:rPr>
              <a:t>usethis</a:t>
            </a:r>
            <a:r>
              <a:rPr lang="en-US" altLang="en-US" b="1" dirty="0">
                <a:highlight>
                  <a:srgbClr val="FFFF00"/>
                </a:highlight>
              </a:rPr>
              <a:t>::</a:t>
            </a:r>
            <a:r>
              <a:rPr lang="en-US" altLang="en-US" b="1" dirty="0" err="1">
                <a:highlight>
                  <a:srgbClr val="FFFF00"/>
                </a:highlight>
              </a:rPr>
              <a:t>use_vignette</a:t>
            </a:r>
            <a:r>
              <a:rPr lang="en-US" altLang="en-US" b="1" dirty="0">
                <a:highlight>
                  <a:srgbClr val="FFFF00"/>
                </a:highlight>
              </a:rPr>
              <a:t>(“</a:t>
            </a:r>
            <a:r>
              <a:rPr lang="en-US" altLang="en-US" b="1" dirty="0" err="1">
                <a:highlight>
                  <a:srgbClr val="FFFF00"/>
                </a:highlight>
              </a:rPr>
              <a:t>my_vignette</a:t>
            </a:r>
            <a:r>
              <a:rPr lang="en-US" altLang="en-US" b="1" dirty="0">
                <a:highlight>
                  <a:srgbClr val="FFFF00"/>
                </a:highlight>
              </a:rPr>
              <a:t>”)</a:t>
            </a:r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7CEAD5A4-8E83-479C-8196-68E62C505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173" y="3575615"/>
            <a:ext cx="5521553" cy="29437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8B4A1C-0B4E-4E7D-BBD2-773E36221F70}"/>
              </a:ext>
            </a:extLst>
          </p:cNvPr>
          <p:cNvSpPr txBox="1"/>
          <p:nvPr/>
        </p:nvSpPr>
        <p:spPr>
          <a:xfrm>
            <a:off x="703880" y="6135561"/>
            <a:ext cx="955599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200" dirty="0"/>
              <a:t>Reference: </a:t>
            </a:r>
            <a:r>
              <a:rPr lang="en-AU" sz="1200" dirty="0">
                <a:hlinkClick r:id="rId4"/>
              </a:rPr>
              <a:t>https://cran.r-project.org/web/packages/gratis/vignettes/QuickStart.html</a:t>
            </a:r>
            <a:endParaRPr lang="en-AU" sz="1200" dirty="0"/>
          </a:p>
          <a:p>
            <a:endParaRPr lang="en-AU" dirty="0"/>
          </a:p>
        </p:txBody>
      </p: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4BF4AAF4-397C-4FFE-B064-947D79C727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290" y="2391030"/>
            <a:ext cx="6254770" cy="135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291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721F33-3453-4D53-A862-ED8B4D1CA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435" y="1728636"/>
            <a:ext cx="6979253" cy="33050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E2A0DD-E849-4975-A638-E67AED2A2601}"/>
              </a:ext>
            </a:extLst>
          </p:cNvPr>
          <p:cNvSpPr txBox="1"/>
          <p:nvPr/>
        </p:nvSpPr>
        <p:spPr>
          <a:xfrm>
            <a:off x="842682" y="854101"/>
            <a:ext cx="7792331" cy="87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AU" dirty="0"/>
              <a:t>After doing, </a:t>
            </a:r>
            <a:r>
              <a:rPr lang="en-AU" b="1" dirty="0" err="1">
                <a:highlight>
                  <a:srgbClr val="FFFF00"/>
                </a:highlight>
              </a:rPr>
              <a:t>devtools</a:t>
            </a:r>
            <a:r>
              <a:rPr lang="en-AU" b="1" dirty="0">
                <a:highlight>
                  <a:srgbClr val="FFFF00"/>
                </a:highlight>
              </a:rPr>
              <a:t>::</a:t>
            </a:r>
            <a:r>
              <a:rPr lang="en-AU" b="1" dirty="0" err="1">
                <a:highlight>
                  <a:srgbClr val="FFFF00"/>
                </a:highlight>
              </a:rPr>
              <a:t>check_rhub</a:t>
            </a:r>
            <a:r>
              <a:rPr lang="en-AU" b="1" dirty="0">
                <a:highlight>
                  <a:srgbClr val="FFFF00"/>
                </a:highlight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AU" dirty="0"/>
              <a:t>The error said: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796929B-17B0-46B2-927D-4B774785F2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435" y="4982876"/>
            <a:ext cx="10764000" cy="86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Runing</a:t>
            </a:r>
            <a:r>
              <a:rPr lang="en-US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this code would fix the issue 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devtools</a:t>
            </a:r>
            <a:r>
              <a:rPr lang="en-US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::</a:t>
            </a:r>
            <a:r>
              <a:rPr lang="en-US" alt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check_rhub</a:t>
            </a:r>
            <a:r>
              <a:rPr lang="en-US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env_vars</a:t>
            </a:r>
            <a:r>
              <a:rPr lang="en-US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=c(R_COMPILE_AND_INSTALL_PACKAGES = "always"))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7D37A5-DC29-4EB7-8799-03CA6553C962}"/>
              </a:ext>
            </a:extLst>
          </p:cNvPr>
          <p:cNvSpPr txBox="1"/>
          <p:nvPr/>
        </p:nvSpPr>
        <p:spPr>
          <a:xfrm>
            <a:off x="729000" y="6198134"/>
            <a:ext cx="6094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200" b="0" i="0" dirty="0">
                <a:solidFill>
                  <a:srgbClr val="242729"/>
                </a:solidFill>
                <a:effectLst/>
                <a:latin typeface="-apple-system"/>
              </a:rPr>
              <a:t>Reference: github.com/r-hub/</a:t>
            </a:r>
            <a:r>
              <a:rPr lang="en-AU" sz="1200" b="0" i="0" dirty="0" err="1">
                <a:solidFill>
                  <a:srgbClr val="242729"/>
                </a:solidFill>
                <a:effectLst/>
                <a:latin typeface="-apple-system"/>
              </a:rPr>
              <a:t>rhub</a:t>
            </a:r>
            <a:r>
              <a:rPr lang="en-AU" sz="1200" b="0" i="0" dirty="0">
                <a:solidFill>
                  <a:srgbClr val="242729"/>
                </a:solidFill>
                <a:effectLst/>
                <a:latin typeface="-apple-system"/>
              </a:rPr>
              <a:t>/issues/374</a:t>
            </a:r>
          </a:p>
        </p:txBody>
      </p:sp>
    </p:spTree>
    <p:extLst>
      <p:ext uri="{BB962C8B-B14F-4D97-AF65-F5344CB8AC3E}">
        <p14:creationId xmlns:p14="http://schemas.microsoft.com/office/powerpoint/2010/main" val="3079796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CB65D0-496F-4797-A015-C85839E35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aint color explosion on a white background">
            <a:extLst>
              <a:ext uri="{FF2B5EF4-FFF2-40B4-BE49-F238E27FC236}">
                <a16:creationId xmlns:a16="http://schemas.microsoft.com/office/drawing/2014/main" id="{EBB19ED4-EB41-4F94-AA9F-601D1509CE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30" b="21620"/>
          <a:stretch/>
        </p:blipFill>
        <p:spPr>
          <a:xfrm>
            <a:off x="1" y="13458"/>
            <a:ext cx="12192000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5D2C779-8883-4E5F-A170-0F464918C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69EDD6-AA3A-459B-B4EB-8BEF186AA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6730" y="990599"/>
            <a:ext cx="6275865" cy="4849091"/>
          </a:xfrm>
        </p:spPr>
        <p:txBody>
          <a:bodyPr anchor="ctr">
            <a:normAutofit/>
          </a:bodyPr>
          <a:lstStyle/>
          <a:p>
            <a:pPr algn="r"/>
            <a:r>
              <a:rPr lang="en-AU" sz="4000" dirty="0">
                <a:solidFill>
                  <a:srgbClr val="FFFFFF"/>
                </a:solidFill>
              </a:rPr>
              <a:t>R Package components</a:t>
            </a:r>
            <a:br>
              <a:rPr lang="en-AU" sz="4000" dirty="0">
                <a:solidFill>
                  <a:srgbClr val="FFFFFF"/>
                </a:solidFill>
              </a:rPr>
            </a:br>
            <a:r>
              <a:rPr lang="en-AU" sz="2800" b="1" dirty="0">
                <a:highlight>
                  <a:srgbClr val="FFFF00"/>
                </a:highlight>
              </a:rPr>
              <a:t>License</a:t>
            </a:r>
            <a:br>
              <a:rPr lang="en-AU" sz="4000" dirty="0">
                <a:solidFill>
                  <a:srgbClr val="FFFFFF"/>
                </a:solidFill>
              </a:rPr>
            </a:br>
            <a:endParaRPr lang="en-AU" sz="4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175AC2-E9F5-445A-A221-28DB7344B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2865" y="1447799"/>
            <a:ext cx="2368905" cy="4076699"/>
          </a:xfrm>
        </p:spPr>
        <p:txBody>
          <a:bodyPr anchor="ctr">
            <a:normAutofit/>
          </a:bodyPr>
          <a:lstStyle/>
          <a:p>
            <a:endParaRPr lang="en-AU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96A694-258D-4418-A83C-B9BA72FD4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04435D1-EDB0-4FD2-8935-C86C6296D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159" y="-13856"/>
            <a:ext cx="2333749" cy="6858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EC908DA-6833-42F0-B8ED-486C04D4C020}"/>
              </a:ext>
            </a:extLst>
          </p:cNvPr>
          <p:cNvSpPr/>
          <p:nvPr/>
        </p:nvSpPr>
        <p:spPr>
          <a:xfrm>
            <a:off x="8546687" y="4507498"/>
            <a:ext cx="1340692" cy="3863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FA45FA75-28B5-4366-9698-9B2215274CBD}"/>
              </a:ext>
            </a:extLst>
          </p:cNvPr>
          <p:cNvSpPr/>
          <p:nvPr/>
        </p:nvSpPr>
        <p:spPr>
          <a:xfrm rot="5400000">
            <a:off x="10050721" y="4230763"/>
            <a:ext cx="778190" cy="9398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176142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B2F3B4-1DB6-4D79-943E-985A2B56F5AD}"/>
              </a:ext>
            </a:extLst>
          </p:cNvPr>
          <p:cNvSpPr txBox="1"/>
          <p:nvPr/>
        </p:nvSpPr>
        <p:spPr>
          <a:xfrm>
            <a:off x="820143" y="1264940"/>
            <a:ext cx="10685696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rgbClr val="FF0000"/>
                </a:solidFill>
              </a:rPr>
              <a:t>GPLv3 license</a:t>
            </a:r>
            <a:r>
              <a:rPr lang="en-AU" dirty="0"/>
              <a:t>: a copyleft license – all derivatives &amp; bundles of our code are also open source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dirty="0"/>
              <a:t> </a:t>
            </a:r>
            <a:r>
              <a:rPr lang="en-AU" b="1" dirty="0" err="1">
                <a:highlight>
                  <a:srgbClr val="FFFF00"/>
                </a:highlight>
              </a:rPr>
              <a:t>usethis</a:t>
            </a:r>
            <a:r>
              <a:rPr lang="en-AU" b="1" dirty="0">
                <a:highlight>
                  <a:srgbClr val="FFFF00"/>
                </a:highlight>
              </a:rPr>
              <a:t>::use_gpl3_license(name = “</a:t>
            </a:r>
            <a:r>
              <a:rPr lang="en-AU" b="1" dirty="0" err="1">
                <a:highlight>
                  <a:srgbClr val="FFFF00"/>
                </a:highlight>
              </a:rPr>
              <a:t>author_name</a:t>
            </a:r>
            <a:r>
              <a:rPr lang="en-AU" b="1" dirty="0">
                <a:highlight>
                  <a:srgbClr val="FFFF00"/>
                </a:highlight>
              </a:rPr>
              <a:t>”)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dirty="0"/>
              <a:t>Other types of license please refer to </a:t>
            </a:r>
            <a:r>
              <a:rPr lang="en-AU" dirty="0">
                <a:hlinkClick r:id="rId2"/>
              </a:rPr>
              <a:t>https://usethis.r-lib.org/reference/licenses.html</a:t>
            </a:r>
            <a:r>
              <a:rPr lang="en-AU" dirty="0"/>
              <a:t> </a:t>
            </a:r>
          </a:p>
          <a:p>
            <a:endParaRPr lang="en-AU" b="1" dirty="0">
              <a:highlight>
                <a:srgbClr val="FFFF00"/>
              </a:highlight>
            </a:endParaRP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F99F1C2-E023-4608-BDED-214772B0CD7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50094" y="722439"/>
            <a:ext cx="10691812" cy="565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LICENSE/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D4BDA6-E1C7-4EDC-8161-19595A204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634" y="2655505"/>
            <a:ext cx="7666494" cy="343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34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CB65D0-496F-4797-A015-C85839E35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aint color explosion on a white background">
            <a:extLst>
              <a:ext uri="{FF2B5EF4-FFF2-40B4-BE49-F238E27FC236}">
                <a16:creationId xmlns:a16="http://schemas.microsoft.com/office/drawing/2014/main" id="{EBB19ED4-EB41-4F94-AA9F-601D1509CE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30" b="21620"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5D2C779-8883-4E5F-A170-0F464918C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69EDD6-AA3A-459B-B4EB-8BEF186AA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6730" y="990599"/>
            <a:ext cx="6275865" cy="4849091"/>
          </a:xfrm>
        </p:spPr>
        <p:txBody>
          <a:bodyPr anchor="ctr">
            <a:normAutofit/>
          </a:bodyPr>
          <a:lstStyle/>
          <a:p>
            <a:pPr algn="r"/>
            <a:r>
              <a:rPr lang="en-AU" sz="4000" dirty="0">
                <a:solidFill>
                  <a:srgbClr val="FFFFFF"/>
                </a:solidFill>
              </a:rPr>
              <a:t>A Quick recap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175AC2-E9F5-445A-A221-28DB7344B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2865" y="1447799"/>
            <a:ext cx="2368905" cy="4076699"/>
          </a:xfrm>
        </p:spPr>
        <p:txBody>
          <a:bodyPr anchor="ctr">
            <a:normAutofit/>
          </a:bodyPr>
          <a:lstStyle/>
          <a:p>
            <a:endParaRPr lang="en-AU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96A694-258D-4418-A83C-B9BA72FD4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3879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CB65D0-496F-4797-A015-C85839E35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aint color explosion on a white background">
            <a:extLst>
              <a:ext uri="{FF2B5EF4-FFF2-40B4-BE49-F238E27FC236}">
                <a16:creationId xmlns:a16="http://schemas.microsoft.com/office/drawing/2014/main" id="{EBB19ED4-EB41-4F94-AA9F-601D1509CE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30" b="21620"/>
          <a:stretch/>
        </p:blipFill>
        <p:spPr>
          <a:xfrm>
            <a:off x="1" y="13458"/>
            <a:ext cx="12192000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5D2C779-8883-4E5F-A170-0F464918C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69EDD6-AA3A-459B-B4EB-8BEF186AA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6730" y="990599"/>
            <a:ext cx="6275865" cy="4849091"/>
          </a:xfrm>
        </p:spPr>
        <p:txBody>
          <a:bodyPr anchor="ctr">
            <a:normAutofit/>
          </a:bodyPr>
          <a:lstStyle/>
          <a:p>
            <a:pPr algn="r"/>
            <a:r>
              <a:rPr lang="en-AU" sz="4000" dirty="0">
                <a:solidFill>
                  <a:srgbClr val="FFFFFF"/>
                </a:solidFill>
              </a:rPr>
              <a:t>R Package components</a:t>
            </a:r>
            <a:br>
              <a:rPr lang="en-AU" sz="4000" dirty="0">
                <a:solidFill>
                  <a:srgbClr val="FFFFFF"/>
                </a:solidFill>
              </a:rPr>
            </a:br>
            <a:r>
              <a:rPr lang="en-AU" sz="2800" b="1" dirty="0">
                <a:highlight>
                  <a:srgbClr val="FFFF00"/>
                </a:highlight>
              </a:rPr>
              <a:t>namespace</a:t>
            </a:r>
            <a:br>
              <a:rPr lang="en-AU" sz="4000" dirty="0">
                <a:solidFill>
                  <a:srgbClr val="FFFFFF"/>
                </a:solidFill>
              </a:rPr>
            </a:br>
            <a:endParaRPr lang="en-AU" sz="4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175AC2-E9F5-445A-A221-28DB7344B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2865" y="1447799"/>
            <a:ext cx="2368905" cy="4076699"/>
          </a:xfrm>
        </p:spPr>
        <p:txBody>
          <a:bodyPr anchor="ctr">
            <a:normAutofit/>
          </a:bodyPr>
          <a:lstStyle/>
          <a:p>
            <a:endParaRPr lang="en-AU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96A694-258D-4418-A83C-B9BA72FD4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04435D1-EDB0-4FD2-8935-C86C6296D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159" y="-13856"/>
            <a:ext cx="2333749" cy="6858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EC908DA-6833-42F0-B8ED-486C04D4C020}"/>
              </a:ext>
            </a:extLst>
          </p:cNvPr>
          <p:cNvSpPr/>
          <p:nvPr/>
        </p:nvSpPr>
        <p:spPr>
          <a:xfrm>
            <a:off x="8601674" y="5023804"/>
            <a:ext cx="1340692" cy="3863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FA45FA75-28B5-4366-9698-9B2215274CBD}"/>
              </a:ext>
            </a:extLst>
          </p:cNvPr>
          <p:cNvSpPr/>
          <p:nvPr/>
        </p:nvSpPr>
        <p:spPr>
          <a:xfrm rot="5400000">
            <a:off x="10105708" y="4717425"/>
            <a:ext cx="778190" cy="9398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601826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F99F1C2-E023-4608-BDED-214772B0CD7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50094" y="722439"/>
            <a:ext cx="10691812" cy="565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NAMESPACE/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9A9630-56B3-4465-815A-E7F5539D9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729" y="765805"/>
            <a:ext cx="4267424" cy="524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277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CB65D0-496F-4797-A015-C85839E35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aint color explosion on a white background">
            <a:extLst>
              <a:ext uri="{FF2B5EF4-FFF2-40B4-BE49-F238E27FC236}">
                <a16:creationId xmlns:a16="http://schemas.microsoft.com/office/drawing/2014/main" id="{EBB19ED4-EB41-4F94-AA9F-601D1509CE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30" b="21620"/>
          <a:stretch/>
        </p:blipFill>
        <p:spPr>
          <a:xfrm>
            <a:off x="1" y="13458"/>
            <a:ext cx="12192000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5D2C779-8883-4E5F-A170-0F464918C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69EDD6-AA3A-459B-B4EB-8BEF186AA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6730" y="990599"/>
            <a:ext cx="6275865" cy="4849091"/>
          </a:xfrm>
        </p:spPr>
        <p:txBody>
          <a:bodyPr anchor="ctr">
            <a:normAutofit/>
          </a:bodyPr>
          <a:lstStyle/>
          <a:p>
            <a:pPr algn="r"/>
            <a:r>
              <a:rPr lang="en-AU" sz="4000" dirty="0">
                <a:solidFill>
                  <a:srgbClr val="FFFFFF"/>
                </a:solidFill>
              </a:rPr>
              <a:t>R Package components</a:t>
            </a:r>
            <a:br>
              <a:rPr lang="en-AU" sz="4000" dirty="0">
                <a:solidFill>
                  <a:srgbClr val="FFFFFF"/>
                </a:solidFill>
              </a:rPr>
            </a:br>
            <a:r>
              <a:rPr lang="en-AU" sz="2800" b="1" dirty="0" err="1">
                <a:highlight>
                  <a:srgbClr val="FFFF00"/>
                </a:highlight>
              </a:rPr>
              <a:t>inst</a:t>
            </a:r>
            <a:br>
              <a:rPr lang="en-AU" sz="4000" dirty="0">
                <a:solidFill>
                  <a:srgbClr val="FFFFFF"/>
                </a:solidFill>
              </a:rPr>
            </a:br>
            <a:endParaRPr lang="en-AU" sz="4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175AC2-E9F5-445A-A221-28DB7344B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2865" y="1447799"/>
            <a:ext cx="2368905" cy="4076699"/>
          </a:xfrm>
        </p:spPr>
        <p:txBody>
          <a:bodyPr anchor="ctr">
            <a:normAutofit/>
          </a:bodyPr>
          <a:lstStyle/>
          <a:p>
            <a:endParaRPr lang="en-AU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96A694-258D-4418-A83C-B9BA72FD4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04435D1-EDB0-4FD2-8935-C86C6296D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159" y="-13856"/>
            <a:ext cx="2333749" cy="6858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EC908DA-6833-42F0-B8ED-486C04D4C020}"/>
              </a:ext>
            </a:extLst>
          </p:cNvPr>
          <p:cNvSpPr/>
          <p:nvPr/>
        </p:nvSpPr>
        <p:spPr>
          <a:xfrm>
            <a:off x="8072440" y="1047546"/>
            <a:ext cx="1340692" cy="3863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FA45FA75-28B5-4366-9698-9B2215274CBD}"/>
              </a:ext>
            </a:extLst>
          </p:cNvPr>
          <p:cNvSpPr/>
          <p:nvPr/>
        </p:nvSpPr>
        <p:spPr>
          <a:xfrm rot="5400000">
            <a:off x="9547160" y="780401"/>
            <a:ext cx="778190" cy="9398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80842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F99F1C2-E023-4608-BDED-214772B0CD7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50094" y="722439"/>
            <a:ext cx="10691812" cy="565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</a:t>
            </a:r>
            <a:r>
              <a:rPr lang="en-A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/CITATION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CE35A8-CBC0-4F57-B292-3B8F4C1B0C9F}"/>
              </a:ext>
            </a:extLst>
          </p:cNvPr>
          <p:cNvSpPr txBox="1"/>
          <p:nvPr/>
        </p:nvSpPr>
        <p:spPr>
          <a:xfrm>
            <a:off x="750094" y="1468047"/>
            <a:ext cx="4094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03737"/>
                </a:solidFill>
                <a:latin typeface="-apple-system"/>
              </a:rPr>
              <a:t>H</a:t>
            </a:r>
            <a:r>
              <a:rPr lang="en-US" b="0" i="0" dirty="0">
                <a:solidFill>
                  <a:srgbClr val="403737"/>
                </a:solidFill>
                <a:effectLst/>
                <a:latin typeface="-apple-system"/>
              </a:rPr>
              <a:t>ow to cite R and R packages.</a:t>
            </a: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C3BB4F-7C6A-4B65-8083-E69177EAA122}"/>
              </a:ext>
            </a:extLst>
          </p:cNvPr>
          <p:cNvSpPr txBox="1"/>
          <p:nvPr/>
        </p:nvSpPr>
        <p:spPr>
          <a:xfrm>
            <a:off x="750094" y="6235853"/>
            <a:ext cx="8083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200" dirty="0"/>
              <a:t>Reference: https://github.com/RcppCore/Rcpp/blob/master/inst/CITATION</a:t>
            </a:r>
          </a:p>
        </p:txBody>
      </p:sp>
    </p:spTree>
    <p:extLst>
      <p:ext uri="{BB962C8B-B14F-4D97-AF65-F5344CB8AC3E}">
        <p14:creationId xmlns:p14="http://schemas.microsoft.com/office/powerpoint/2010/main" val="2943176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CB65D0-496F-4797-A015-C85839E35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aint color explosion on a white background">
            <a:extLst>
              <a:ext uri="{FF2B5EF4-FFF2-40B4-BE49-F238E27FC236}">
                <a16:creationId xmlns:a16="http://schemas.microsoft.com/office/drawing/2014/main" id="{EBB19ED4-EB41-4F94-AA9F-601D1509CE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30" b="21620"/>
          <a:stretch/>
        </p:blipFill>
        <p:spPr>
          <a:xfrm>
            <a:off x="1" y="13458"/>
            <a:ext cx="12192000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5D2C779-8883-4E5F-A170-0F464918C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69EDD6-AA3A-459B-B4EB-8BEF186AA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6730" y="990599"/>
            <a:ext cx="6275865" cy="4849091"/>
          </a:xfrm>
        </p:spPr>
        <p:txBody>
          <a:bodyPr anchor="ctr">
            <a:normAutofit/>
          </a:bodyPr>
          <a:lstStyle/>
          <a:p>
            <a:pPr algn="r"/>
            <a:r>
              <a:rPr lang="en-AU" sz="4000" dirty="0">
                <a:solidFill>
                  <a:srgbClr val="FFFFFF"/>
                </a:solidFill>
              </a:rPr>
              <a:t>R Package components</a:t>
            </a:r>
            <a:br>
              <a:rPr lang="en-AU" sz="4000" dirty="0">
                <a:solidFill>
                  <a:srgbClr val="FFFFFF"/>
                </a:solidFill>
              </a:rPr>
            </a:br>
            <a:r>
              <a:rPr lang="en-AU" sz="2800" b="1" dirty="0">
                <a:highlight>
                  <a:srgbClr val="FFFF00"/>
                </a:highlight>
              </a:rPr>
              <a:t>news</a:t>
            </a:r>
            <a:br>
              <a:rPr lang="en-AU" sz="4000" dirty="0">
                <a:solidFill>
                  <a:srgbClr val="FFFFFF"/>
                </a:solidFill>
              </a:rPr>
            </a:br>
            <a:endParaRPr lang="en-AU" sz="4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175AC2-E9F5-445A-A221-28DB7344B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2865" y="1447799"/>
            <a:ext cx="2368905" cy="4076699"/>
          </a:xfrm>
        </p:spPr>
        <p:txBody>
          <a:bodyPr anchor="ctr">
            <a:normAutofit/>
          </a:bodyPr>
          <a:lstStyle/>
          <a:p>
            <a:endParaRPr lang="en-AU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96A694-258D-4418-A83C-B9BA72FD4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04435D1-EDB0-4FD2-8935-C86C6296D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159" y="-13856"/>
            <a:ext cx="2333749" cy="6858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EC908DA-6833-42F0-B8ED-486C04D4C020}"/>
              </a:ext>
            </a:extLst>
          </p:cNvPr>
          <p:cNvSpPr/>
          <p:nvPr/>
        </p:nvSpPr>
        <p:spPr>
          <a:xfrm>
            <a:off x="8496022" y="5516461"/>
            <a:ext cx="1340692" cy="3863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FA45FA75-28B5-4366-9698-9B2215274CBD}"/>
              </a:ext>
            </a:extLst>
          </p:cNvPr>
          <p:cNvSpPr/>
          <p:nvPr/>
        </p:nvSpPr>
        <p:spPr>
          <a:xfrm rot="5400000">
            <a:off x="9994813" y="5239726"/>
            <a:ext cx="778190" cy="9398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54763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F99F1C2-E023-4608-BDED-214772B0CD7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50094" y="722439"/>
            <a:ext cx="10691812" cy="565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NEWS/</a:t>
            </a:r>
            <a:endParaRPr lang="en-AU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7E519F-73B1-4E33-82DD-62696649C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767" y="1912749"/>
            <a:ext cx="7299702" cy="39714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F5A81A-6A15-41A6-9D00-8A64300D23CF}"/>
              </a:ext>
            </a:extLst>
          </p:cNvPr>
          <p:cNvSpPr txBox="1"/>
          <p:nvPr/>
        </p:nvSpPr>
        <p:spPr>
          <a:xfrm>
            <a:off x="885148" y="1287850"/>
            <a:ext cx="6095276" cy="45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b="1" dirty="0" err="1">
                <a:highlight>
                  <a:srgbClr val="FFFF00"/>
                </a:highlight>
              </a:rPr>
              <a:t>usethis</a:t>
            </a:r>
            <a:r>
              <a:rPr lang="en-AU" b="1" dirty="0">
                <a:highlight>
                  <a:srgbClr val="FFFF00"/>
                </a:highlight>
              </a:rPr>
              <a:t>::</a:t>
            </a:r>
            <a:r>
              <a:rPr lang="en-AU" b="1" dirty="0" err="1">
                <a:highlight>
                  <a:srgbClr val="FFFF00"/>
                </a:highlight>
              </a:rPr>
              <a:t>use_news_md</a:t>
            </a:r>
            <a:r>
              <a:rPr lang="en-AU" b="1" dirty="0">
                <a:highlight>
                  <a:srgbClr val="FFFF00"/>
                </a:highlight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BFD57C-1F54-4A9D-AB70-9A9AD37200E0}"/>
              </a:ext>
            </a:extLst>
          </p:cNvPr>
          <p:cNvSpPr txBox="1"/>
          <p:nvPr/>
        </p:nvSpPr>
        <p:spPr>
          <a:xfrm>
            <a:off x="750094" y="6183631"/>
            <a:ext cx="60952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200" dirty="0"/>
              <a:t>Reference: </a:t>
            </a:r>
            <a:r>
              <a:rPr lang="en-AU" sz="1200" dirty="0">
                <a:hlinkClick r:id="rId3"/>
              </a:rPr>
              <a:t>https://usethis.r-lib.org/reference/use_news_md.html</a:t>
            </a:r>
            <a:endParaRPr lang="en-AU" sz="1200" dirty="0"/>
          </a:p>
          <a:p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16970236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CB65D0-496F-4797-A015-C85839E35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aint color explosion on a white background">
            <a:extLst>
              <a:ext uri="{FF2B5EF4-FFF2-40B4-BE49-F238E27FC236}">
                <a16:creationId xmlns:a16="http://schemas.microsoft.com/office/drawing/2014/main" id="{EBB19ED4-EB41-4F94-AA9F-601D1509CE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30" b="21620"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5D2C779-8883-4E5F-A170-0F464918C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69EDD6-AA3A-459B-B4EB-8BEF186AA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6730" y="990599"/>
            <a:ext cx="6275865" cy="4849091"/>
          </a:xfrm>
        </p:spPr>
        <p:txBody>
          <a:bodyPr anchor="ctr">
            <a:normAutofit/>
          </a:bodyPr>
          <a:lstStyle/>
          <a:p>
            <a:pPr algn="r"/>
            <a:r>
              <a:rPr lang="en-AU" sz="4000" dirty="0" err="1">
                <a:solidFill>
                  <a:srgbClr val="FFFFFF"/>
                </a:solidFill>
              </a:rPr>
              <a:t>Cran</a:t>
            </a:r>
            <a:r>
              <a:rPr lang="en-AU" sz="4000" dirty="0">
                <a:solidFill>
                  <a:srgbClr val="FFFFFF"/>
                </a:solidFill>
              </a:rPr>
              <a:t>-comments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175AC2-E9F5-445A-A221-28DB7344B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2865" y="1447799"/>
            <a:ext cx="2368905" cy="4076699"/>
          </a:xfrm>
        </p:spPr>
        <p:txBody>
          <a:bodyPr anchor="ctr">
            <a:normAutofit/>
          </a:bodyPr>
          <a:lstStyle/>
          <a:p>
            <a:endParaRPr lang="en-AU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96A694-258D-4418-A83C-B9BA72FD4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1906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B2F3B4-1DB6-4D79-943E-985A2B56F5AD}"/>
              </a:ext>
            </a:extLst>
          </p:cNvPr>
          <p:cNvSpPr txBox="1"/>
          <p:nvPr/>
        </p:nvSpPr>
        <p:spPr>
          <a:xfrm>
            <a:off x="841811" y="1326676"/>
            <a:ext cx="4697930" cy="873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Helvetica Neue"/>
              </a:rPr>
              <a:t>A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template for your communications </a:t>
            </a: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with CRAN when submitting a package</a:t>
            </a:r>
            <a:endParaRPr lang="en-AU" b="1" dirty="0">
              <a:highlight>
                <a:srgbClr val="FFFF00"/>
              </a:highlight>
            </a:endParaRP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F99F1C2-E023-4608-BDED-214772B0CD7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50094" y="722439"/>
            <a:ext cx="10691812" cy="565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cran</a:t>
            </a:r>
            <a:r>
              <a:rPr lang="en-A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-comments/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AA007F-EBF1-4C4E-84AE-848B4038A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920" y="821288"/>
            <a:ext cx="6992729" cy="52154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8096C5-E6AA-4E17-B1A1-17934218C411}"/>
              </a:ext>
            </a:extLst>
          </p:cNvPr>
          <p:cNvSpPr txBox="1"/>
          <p:nvPr/>
        </p:nvSpPr>
        <p:spPr>
          <a:xfrm>
            <a:off x="750094" y="6209881"/>
            <a:ext cx="60948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200" dirty="0"/>
              <a:t>Reference: </a:t>
            </a:r>
            <a:r>
              <a:rPr lang="en-AU" sz="1200" dirty="0">
                <a:hlinkClick r:id="rId3"/>
              </a:rPr>
              <a:t>https://usethis.r-lib.org/reference/use_cran_comments.html</a:t>
            </a:r>
            <a:endParaRPr lang="en-AU" sz="1200" dirty="0"/>
          </a:p>
          <a:p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85A435-A8C4-463D-83EF-963BC5BC0DE0}"/>
              </a:ext>
            </a:extLst>
          </p:cNvPr>
          <p:cNvSpPr txBox="1"/>
          <p:nvPr/>
        </p:nvSpPr>
        <p:spPr>
          <a:xfrm>
            <a:off x="841811" y="2299354"/>
            <a:ext cx="6095276" cy="45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b="1" dirty="0" err="1">
                <a:highlight>
                  <a:srgbClr val="FFFF00"/>
                </a:highlight>
              </a:rPr>
              <a:t>usethis</a:t>
            </a:r>
            <a:r>
              <a:rPr lang="en-AU" b="1" dirty="0">
                <a:highlight>
                  <a:srgbClr val="FFFF00"/>
                </a:highlight>
              </a:rPr>
              <a:t>::</a:t>
            </a:r>
            <a:r>
              <a:rPr lang="en-AU" b="1" dirty="0" err="1">
                <a:highlight>
                  <a:srgbClr val="FFFF00"/>
                </a:highlight>
              </a:rPr>
              <a:t>use_cran_comments</a:t>
            </a:r>
            <a:r>
              <a:rPr lang="en-AU" b="1" dirty="0">
                <a:highlight>
                  <a:srgbClr val="FFFF00"/>
                </a:highlight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708128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CB65D0-496F-4797-A015-C85839E35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aint color explosion on a white background">
            <a:extLst>
              <a:ext uri="{FF2B5EF4-FFF2-40B4-BE49-F238E27FC236}">
                <a16:creationId xmlns:a16="http://schemas.microsoft.com/office/drawing/2014/main" id="{EBB19ED4-EB41-4F94-AA9F-601D1509CE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30" b="21620"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5D2C779-8883-4E5F-A170-0F464918C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69EDD6-AA3A-459B-B4EB-8BEF186AA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6730" y="990599"/>
            <a:ext cx="6275865" cy="4849091"/>
          </a:xfrm>
        </p:spPr>
        <p:txBody>
          <a:bodyPr anchor="ctr">
            <a:normAutofit/>
          </a:bodyPr>
          <a:lstStyle/>
          <a:p>
            <a:pPr algn="r"/>
            <a:r>
              <a:rPr lang="en-AU" sz="4000" dirty="0">
                <a:solidFill>
                  <a:srgbClr val="FFFFFF"/>
                </a:solidFill>
              </a:rPr>
              <a:t>Check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175AC2-E9F5-445A-A221-28DB7344B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2865" y="1447799"/>
            <a:ext cx="2368905" cy="4076699"/>
          </a:xfrm>
        </p:spPr>
        <p:txBody>
          <a:bodyPr anchor="ctr">
            <a:normAutofit/>
          </a:bodyPr>
          <a:lstStyle/>
          <a:p>
            <a:endParaRPr lang="en-AU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96A694-258D-4418-A83C-B9BA72FD4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3265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F99F1C2-E023-4608-BDED-214772B0CD7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548678" y="1913302"/>
            <a:ext cx="10691812" cy="3791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devtools</a:t>
            </a:r>
            <a:r>
              <a:rPr lang="en-A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::document()</a:t>
            </a:r>
          </a:p>
          <a:p>
            <a:pPr marL="0" indent="0">
              <a:buNone/>
            </a:pPr>
            <a:r>
              <a:rPr lang="en-AU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devtools</a:t>
            </a:r>
            <a:r>
              <a:rPr lang="en-A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::check(carn=TRUE)</a:t>
            </a:r>
          </a:p>
          <a:p>
            <a:pPr marL="0" indent="0">
              <a:buNone/>
            </a:pPr>
            <a:r>
              <a:rPr lang="en-AU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devtools</a:t>
            </a:r>
            <a:r>
              <a:rPr lang="en-A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::</a:t>
            </a:r>
            <a:r>
              <a:rPr lang="en-AU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check_rhub</a:t>
            </a:r>
            <a:r>
              <a:rPr lang="en-A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</a:p>
          <a:p>
            <a:pPr marL="0" indent="0">
              <a:buNone/>
            </a:pPr>
            <a:r>
              <a:rPr lang="en-AU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devtools</a:t>
            </a:r>
            <a:r>
              <a:rPr lang="en-A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::release()</a:t>
            </a:r>
          </a:p>
          <a:p>
            <a:pPr marL="0" indent="0">
              <a:buNone/>
            </a:pPr>
            <a:endParaRPr lang="en-AU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AU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9998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7A6C65-88F0-43EA-B8EB-0F4101429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065" y="2329271"/>
            <a:ext cx="11533285" cy="2817762"/>
          </a:xfrm>
          <a:prstGeom prst="rect">
            <a:avLst/>
          </a:prstGeom>
        </p:spPr>
      </p:pic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5262B25C-078A-4548-AE0E-83127F40C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094" y="1994485"/>
            <a:ext cx="7381993" cy="45796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1A43EA-8733-4F5A-8307-1E6FBF1341C8}"/>
              </a:ext>
            </a:extLst>
          </p:cNvPr>
          <p:cNvSpPr txBox="1"/>
          <p:nvPr/>
        </p:nvSpPr>
        <p:spPr>
          <a:xfrm>
            <a:off x="897065" y="780057"/>
            <a:ext cx="10062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‘ggplot2’ to draw a graph in R? -- Load package!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672E7A-D80D-4E7D-A329-5A9150D66AB2}"/>
              </a:ext>
            </a:extLst>
          </p:cNvPr>
          <p:cNvSpPr txBox="1"/>
          <p:nvPr/>
        </p:nvSpPr>
        <p:spPr>
          <a:xfrm>
            <a:off x="897065" y="1462843"/>
            <a:ext cx="6253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3737"/>
                </a:solidFill>
                <a:effectLst/>
                <a:latin typeface="-apple-system"/>
              </a:rPr>
              <a:t>In R, the package is the fundamental unit of shareable code</a:t>
            </a:r>
          </a:p>
        </p:txBody>
      </p:sp>
    </p:spTree>
    <p:extLst>
      <p:ext uri="{BB962C8B-B14F-4D97-AF65-F5344CB8AC3E}">
        <p14:creationId xmlns:p14="http://schemas.microsoft.com/office/powerpoint/2010/main" val="3906005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03E4E02-8D58-48EB-BE6A-80FD551BE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932" y="1936482"/>
            <a:ext cx="8625377" cy="23978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D6F1D7-F3B5-4E49-9B8C-E9C4DD941F4D}"/>
              </a:ext>
            </a:extLst>
          </p:cNvPr>
          <p:cNvSpPr txBox="1"/>
          <p:nvPr/>
        </p:nvSpPr>
        <p:spPr>
          <a:xfrm>
            <a:off x="723253" y="6134462"/>
            <a:ext cx="91956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200" dirty="0"/>
              <a:t>https://stackoverflow.com/questions/41570633/how-to-build-qpdf-on-windows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CFC3D-7A09-40BE-845F-DA698A595D73}"/>
              </a:ext>
            </a:extLst>
          </p:cNvPr>
          <p:cNvSpPr txBox="1"/>
          <p:nvPr/>
        </p:nvSpPr>
        <p:spPr>
          <a:xfrm>
            <a:off x="1587004" y="4487422"/>
            <a:ext cx="9526250" cy="662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fix this problem?</a:t>
            </a:r>
          </a:p>
        </p:txBody>
      </p:sp>
    </p:spTree>
    <p:extLst>
      <p:ext uri="{BB962C8B-B14F-4D97-AF65-F5344CB8AC3E}">
        <p14:creationId xmlns:p14="http://schemas.microsoft.com/office/powerpoint/2010/main" val="6681645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B6A040-59A6-492C-B08E-1FEDB7AC8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2526298"/>
            <a:ext cx="10677525" cy="1466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B21ECD-2816-4612-9274-7A7A38695AC5}"/>
              </a:ext>
            </a:extLst>
          </p:cNvPr>
          <p:cNvSpPr txBox="1"/>
          <p:nvPr/>
        </p:nvSpPr>
        <p:spPr>
          <a:xfrm>
            <a:off x="1296649" y="1226864"/>
            <a:ext cx="7112833" cy="961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000" dirty="0"/>
              <a:t>After doing </a:t>
            </a:r>
            <a:r>
              <a:rPr lang="en-AU" sz="2000" b="1" dirty="0" err="1">
                <a:highlight>
                  <a:srgbClr val="FFFF00"/>
                </a:highlight>
              </a:rPr>
              <a:t>devtools</a:t>
            </a:r>
            <a:r>
              <a:rPr lang="en-AU" sz="2000" b="1" dirty="0">
                <a:highlight>
                  <a:srgbClr val="FFFF00"/>
                </a:highlight>
              </a:rPr>
              <a:t>::check(</a:t>
            </a:r>
            <a:r>
              <a:rPr lang="en-AU" sz="2000" b="1" dirty="0" err="1">
                <a:highlight>
                  <a:srgbClr val="FFFF00"/>
                </a:highlight>
              </a:rPr>
              <a:t>cran</a:t>
            </a:r>
            <a:r>
              <a:rPr lang="en-AU" sz="2000" b="1" dirty="0">
                <a:highlight>
                  <a:srgbClr val="FFFF00"/>
                </a:highlight>
              </a:rPr>
              <a:t>=TRUE)</a:t>
            </a:r>
            <a:r>
              <a:rPr lang="en-AU" sz="2000" dirty="0"/>
              <a:t>…</a:t>
            </a:r>
          </a:p>
          <a:p>
            <a:pPr>
              <a:lnSpc>
                <a:spcPct val="150000"/>
              </a:lnSpc>
            </a:pPr>
            <a:r>
              <a:rPr lang="en-AU" sz="2000" dirty="0"/>
              <a:t>We got this warning.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1DBA83-FD0A-4A1E-BB37-AB4B21190F6D}"/>
              </a:ext>
            </a:extLst>
          </p:cNvPr>
          <p:cNvSpPr txBox="1"/>
          <p:nvPr/>
        </p:nvSpPr>
        <p:spPr>
          <a:xfrm>
            <a:off x="1296649" y="4223069"/>
            <a:ext cx="9526250" cy="1308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we cannot use ‘:::’?</a:t>
            </a:r>
          </a:p>
          <a:p>
            <a:pPr>
              <a:lnSpc>
                <a:spcPct val="150000"/>
              </a:lnSpc>
            </a:pPr>
            <a:r>
              <a:rPr lang="en-A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fix this problem?</a:t>
            </a:r>
          </a:p>
        </p:txBody>
      </p:sp>
    </p:spTree>
    <p:extLst>
      <p:ext uri="{BB962C8B-B14F-4D97-AF65-F5344CB8AC3E}">
        <p14:creationId xmlns:p14="http://schemas.microsoft.com/office/powerpoint/2010/main" val="18613431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CB65D0-496F-4797-A015-C85839E35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aint color explosion on a white background">
            <a:extLst>
              <a:ext uri="{FF2B5EF4-FFF2-40B4-BE49-F238E27FC236}">
                <a16:creationId xmlns:a16="http://schemas.microsoft.com/office/drawing/2014/main" id="{EBB19ED4-EB41-4F94-AA9F-601D1509CE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30" b="21620"/>
          <a:stretch/>
        </p:blipFill>
        <p:spPr>
          <a:xfrm>
            <a:off x="1" y="4344"/>
            <a:ext cx="12192000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5D2C779-8883-4E5F-A170-0F464918C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69EDD6-AA3A-459B-B4EB-8BEF186AA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3541" y="990599"/>
            <a:ext cx="5619054" cy="4849091"/>
          </a:xfrm>
        </p:spPr>
        <p:txBody>
          <a:bodyPr anchor="ctr">
            <a:normAutofit/>
          </a:bodyPr>
          <a:lstStyle/>
          <a:p>
            <a:pPr algn="r"/>
            <a:r>
              <a:rPr lang="en-AU" dirty="0">
                <a:solidFill>
                  <a:srgbClr val="FFFFFF"/>
                </a:solidFill>
              </a:rPr>
              <a:t>Release</a:t>
            </a:r>
            <a:br>
              <a:rPr lang="en-AU" dirty="0">
                <a:solidFill>
                  <a:srgbClr val="FFFFFF"/>
                </a:solidFill>
              </a:rPr>
            </a:br>
            <a:r>
              <a:rPr lang="en-AU" sz="2800" b="1" dirty="0" err="1">
                <a:highlight>
                  <a:srgbClr val="FFFF00"/>
                </a:highlight>
              </a:rPr>
              <a:t>devtools</a:t>
            </a:r>
            <a:r>
              <a:rPr lang="en-AU" sz="2800" b="1" dirty="0">
                <a:highlight>
                  <a:srgbClr val="FFFF00"/>
                </a:highlight>
              </a:rPr>
              <a:t>::release()</a:t>
            </a:r>
            <a:br>
              <a:rPr lang="en-AU" sz="2800" b="1" dirty="0">
                <a:effectLst/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AU" sz="28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175AC2-E9F5-445A-A221-28DB7344B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2865" y="1447799"/>
            <a:ext cx="2368905" cy="4076699"/>
          </a:xfrm>
        </p:spPr>
        <p:txBody>
          <a:bodyPr anchor="ctr">
            <a:normAutofit/>
          </a:bodyPr>
          <a:lstStyle/>
          <a:p>
            <a:endParaRPr lang="en-AU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96A694-258D-4418-A83C-B9BA72FD4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1109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BE550B-B95C-4E44-A775-33A3D7602B45}"/>
              </a:ext>
            </a:extLst>
          </p:cNvPr>
          <p:cNvSpPr txBox="1"/>
          <p:nvPr/>
        </p:nvSpPr>
        <p:spPr>
          <a:xfrm>
            <a:off x="813894" y="756641"/>
            <a:ext cx="5933598" cy="2411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400" b="1" dirty="0" err="1">
                <a:effectLst/>
                <a:highlight>
                  <a:srgbClr val="FFFF00"/>
                </a:highlight>
                <a:latin typeface="Calisto MT (Body)"/>
                <a:ea typeface="Tahoma" panose="020B0604030504040204" pitchFamily="34" charset="0"/>
                <a:cs typeface="Tahoma" panose="020B0604030504040204" pitchFamily="34" charset="0"/>
              </a:rPr>
              <a:t>devtools</a:t>
            </a:r>
            <a:r>
              <a:rPr lang="en-AU" sz="1400" b="1" dirty="0">
                <a:effectLst/>
                <a:highlight>
                  <a:srgbClr val="FFFF00"/>
                </a:highlight>
                <a:latin typeface="Calisto MT (Body)"/>
                <a:ea typeface="Tahoma" panose="020B0604030504040204" pitchFamily="34" charset="0"/>
                <a:cs typeface="Tahoma" panose="020B0604030504040204" pitchFamily="34" charset="0"/>
              </a:rPr>
              <a:t>::release()</a:t>
            </a: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Q1: </a:t>
            </a: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Have you checked for spelling errors (with `</a:t>
            </a:r>
            <a:r>
              <a:rPr lang="en-AU" sz="1200" dirty="0" err="1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spell_check</a:t>
            </a: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()`)?</a:t>
            </a:r>
            <a:endParaRPr lang="en-AU" sz="1200" dirty="0"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DengXia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1: Absolutely</a:t>
            </a:r>
            <a:endParaRPr lang="en-AU" sz="1200" dirty="0"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DengXia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2: No</a:t>
            </a:r>
            <a:endParaRPr lang="en-AU" sz="120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       3: I forget</a:t>
            </a:r>
            <a:endParaRPr lang="en-AU" sz="120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dirty="0">
                <a:solidFill>
                  <a:srgbClr val="0000FF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       Selection: </a:t>
            </a:r>
            <a:endParaRPr lang="en-AU" sz="120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       Enter an item from the menu, or 0 to exit</a:t>
            </a:r>
            <a:endParaRPr lang="en-AU" sz="120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dirty="0">
                <a:solidFill>
                  <a:srgbClr val="0000FF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       Selection: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DC0B13-5C13-4573-B059-6C760BB925F3}"/>
              </a:ext>
            </a:extLst>
          </p:cNvPr>
          <p:cNvSpPr txBox="1"/>
          <p:nvPr/>
        </p:nvSpPr>
        <p:spPr>
          <a:xfrm>
            <a:off x="813894" y="3216250"/>
            <a:ext cx="6095276" cy="37772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Q2:  </a:t>
            </a: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Have you run `R CMD check` locally?</a:t>
            </a:r>
            <a:endParaRPr lang="en-AU" sz="120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       1: No way</a:t>
            </a:r>
            <a:endParaRPr lang="en-AU" sz="120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       2: No</a:t>
            </a:r>
            <a:endParaRPr lang="en-AU" sz="120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       3: Absolutely</a:t>
            </a:r>
            <a:endParaRPr lang="en-AU" sz="120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dirty="0">
                <a:solidFill>
                  <a:srgbClr val="0000FF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       Selection: 3</a:t>
            </a:r>
            <a:endParaRPr lang="en-AU" sz="120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       -- Running additional </a:t>
            </a:r>
            <a:r>
              <a:rPr lang="en-AU" sz="1200" dirty="0" err="1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devtools</a:t>
            </a: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checks for gratis ------------Checking version number has </a:t>
            </a: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dirty="0">
                <a:solidFill>
                  <a:srgbClr val="000000"/>
                </a:solidFill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three components... OK</a:t>
            </a:r>
            <a:endParaRPr lang="en-AU" sz="120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       Checking dependencies don't rely on dev versions... OK</a:t>
            </a:r>
            <a:endParaRPr lang="en-AU" sz="120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       Checking vignette titles are not placeholders... OK</a:t>
            </a:r>
            <a:endParaRPr lang="en-AU" sz="120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       Checking NEWS.md is not ignored... OK</a:t>
            </a:r>
            <a:endParaRPr lang="en-AU" sz="120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       Checking </a:t>
            </a:r>
            <a:r>
              <a:rPr lang="en-AU" sz="1200" dirty="0" err="1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NEWS.Rd</a:t>
            </a: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does not exist... OK</a:t>
            </a:r>
            <a:endParaRPr lang="en-AU" sz="120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       Checking DESCRIPTION doesn't have Remotes field... OK</a:t>
            </a:r>
            <a:r>
              <a:rPr lang="en-AU" sz="1200" dirty="0">
                <a:latin typeface="Calisto MT (Body)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-------------------------------------------------------------</a:t>
            </a:r>
            <a:endParaRPr lang="en-AU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676B12-5DB8-499B-85AA-E3B263446F35}"/>
              </a:ext>
            </a:extLst>
          </p:cNvPr>
          <p:cNvSpPr txBox="1"/>
          <p:nvPr/>
        </p:nvSpPr>
        <p:spPr>
          <a:xfrm>
            <a:off x="6956590" y="798437"/>
            <a:ext cx="6095276" cy="6281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Q3:</a:t>
            </a: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Were </a:t>
            </a:r>
            <a:r>
              <a:rPr lang="en-AU" sz="1200" dirty="0" err="1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devtool's</a:t>
            </a: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checks successful?</a:t>
            </a:r>
            <a:endParaRPr lang="en-AU" sz="120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       1: Not yet</a:t>
            </a:r>
            <a:endParaRPr lang="en-AU" sz="120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       2: </a:t>
            </a:r>
            <a:r>
              <a:rPr lang="en-AU" sz="1200" dirty="0" err="1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Uhhhh</a:t>
            </a: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... Maybe?</a:t>
            </a:r>
            <a:endParaRPr lang="en-AU" sz="120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       3: Absolutely</a:t>
            </a:r>
            <a:endParaRPr lang="en-AU" sz="120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dirty="0">
                <a:solidFill>
                  <a:srgbClr val="0000FF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       Selection: 3</a:t>
            </a:r>
            <a:endParaRPr lang="en-AU" sz="120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Q4: </a:t>
            </a: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Have you checked on R-hub (with `</a:t>
            </a:r>
            <a:r>
              <a:rPr lang="en-AU" sz="1200" dirty="0" err="1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check_rhub</a:t>
            </a: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()`)?</a:t>
            </a:r>
            <a:endParaRPr lang="en-AU" sz="120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      1: I forget</a:t>
            </a:r>
            <a:endParaRPr lang="en-AU" sz="120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      2: Yup</a:t>
            </a:r>
            <a:endParaRPr lang="en-AU" sz="120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      3: Nope</a:t>
            </a:r>
            <a:endParaRPr lang="en-AU" sz="120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dirty="0">
                <a:solidFill>
                  <a:srgbClr val="0000FF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      Selection: 2</a:t>
            </a:r>
            <a:endParaRPr lang="en-AU" sz="120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Q5:</a:t>
            </a: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Have you checked on win-builder (with `</a:t>
            </a:r>
            <a:r>
              <a:rPr lang="en-AU" sz="1200" dirty="0" err="1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check_win_devel</a:t>
            </a: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()`)?</a:t>
            </a:r>
            <a:endParaRPr lang="en-AU" sz="120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      1: Yeah</a:t>
            </a:r>
            <a:endParaRPr lang="en-AU" sz="120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      2: No way</a:t>
            </a:r>
            <a:endParaRPr lang="en-AU" sz="120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      3: Nope</a:t>
            </a:r>
            <a:endParaRPr lang="en-AU" sz="120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dirty="0">
                <a:solidFill>
                  <a:srgbClr val="0000FF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      Selection: 1</a:t>
            </a: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Q6:</a:t>
            </a: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Have you updated `NEWS.md` file?</a:t>
            </a:r>
            <a:endParaRPr lang="en-AU" sz="105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      1: I forget</a:t>
            </a:r>
            <a:endParaRPr lang="en-AU" sz="105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      2: Absolutely</a:t>
            </a:r>
            <a:endParaRPr lang="en-AU" sz="105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      3: </a:t>
            </a:r>
            <a:r>
              <a:rPr lang="en-AU" sz="1200" dirty="0" err="1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Uhhhh</a:t>
            </a: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... Maybe?</a:t>
            </a:r>
            <a:endParaRPr lang="en-AU" sz="105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dirty="0">
                <a:solidFill>
                  <a:srgbClr val="0000FF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     Selection: 2</a:t>
            </a:r>
            <a:endParaRPr lang="en-AU" sz="105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AU" sz="120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9703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6AB4DC-A50B-4747-9129-D3D575070146}"/>
              </a:ext>
            </a:extLst>
          </p:cNvPr>
          <p:cNvSpPr txBox="1"/>
          <p:nvPr/>
        </p:nvSpPr>
        <p:spPr>
          <a:xfrm>
            <a:off x="839450" y="778595"/>
            <a:ext cx="4888997" cy="5681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Q7:</a:t>
            </a: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Have you updated `DESCRIPTION`?</a:t>
            </a:r>
            <a:endParaRPr lang="en-AU" sz="105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      1: No</a:t>
            </a:r>
            <a:endParaRPr lang="en-AU" sz="105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      2: Of course</a:t>
            </a:r>
            <a:endParaRPr lang="en-AU" sz="105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      3: </a:t>
            </a:r>
            <a:r>
              <a:rPr lang="en-AU" sz="1200" dirty="0" err="1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Uhhhh</a:t>
            </a: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... Maybe?</a:t>
            </a:r>
            <a:endParaRPr lang="en-AU" sz="105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dirty="0">
                <a:solidFill>
                  <a:srgbClr val="0000FF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     Selection: 2</a:t>
            </a:r>
            <a:endParaRPr lang="en-AU" sz="105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Q8:</a:t>
            </a: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Have you updated `cran-comments.md?`</a:t>
            </a:r>
            <a:endParaRPr lang="en-AU" sz="105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     1: No way</a:t>
            </a:r>
            <a:endParaRPr lang="en-AU" sz="105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     2: </a:t>
            </a:r>
            <a:r>
              <a:rPr lang="en-AU" sz="1200" dirty="0" err="1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Uhhhh</a:t>
            </a: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... Maybe?</a:t>
            </a:r>
            <a:endParaRPr lang="en-AU" sz="105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     3: Absolutely</a:t>
            </a:r>
            <a:endParaRPr lang="en-AU" sz="105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dirty="0">
                <a:solidFill>
                  <a:srgbClr val="0000FF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     Selection: 3</a:t>
            </a:r>
            <a:endParaRPr lang="en-AU" sz="105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     -- Running Git checks for gratis -----------------------------------------------</a:t>
            </a:r>
            <a:endParaRPr lang="en-AU" sz="105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    Current branch: master </a:t>
            </a:r>
            <a:endParaRPr lang="en-AU" sz="105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    Checking uncommitted files... OK</a:t>
            </a:r>
            <a:r>
              <a:rPr lang="en-AU" sz="1050" dirty="0">
                <a:latin typeface="Calisto MT (Body)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</a:rPr>
              <a:t>----------------------------------------------</a:t>
            </a: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Q9:</a:t>
            </a: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Were Git checks successful?</a:t>
            </a:r>
            <a:endParaRPr lang="en-AU" sz="105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       1: Nope</a:t>
            </a:r>
            <a:endParaRPr lang="en-AU" sz="105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       2: </a:t>
            </a:r>
            <a:r>
              <a:rPr lang="en-AU" sz="1200" dirty="0" err="1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Uhhhh</a:t>
            </a: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... Maybe?</a:t>
            </a:r>
            <a:endParaRPr lang="en-AU" sz="105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      3: Yeah</a:t>
            </a:r>
            <a:endParaRPr lang="en-AU" sz="105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dirty="0">
                <a:solidFill>
                  <a:srgbClr val="0000FF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      Selection: 3</a:t>
            </a:r>
            <a:endParaRPr lang="en-AU" sz="105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AU" sz="1200" dirty="0">
              <a:latin typeface="Calisto MT (Body)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4E561C-18DD-4CC7-A6A4-7B542D9A9773}"/>
              </a:ext>
            </a:extLst>
          </p:cNvPr>
          <p:cNvSpPr txBox="1"/>
          <p:nvPr/>
        </p:nvSpPr>
        <p:spPr>
          <a:xfrm>
            <a:off x="5221941" y="778595"/>
            <a:ext cx="6521824" cy="5401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Q10:</a:t>
            </a: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Is your email address …?</a:t>
            </a:r>
            <a:endParaRPr lang="en-AU" sz="120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        1: </a:t>
            </a:r>
            <a:r>
              <a:rPr lang="en-AU" sz="1200" dirty="0" err="1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Uhhhh</a:t>
            </a: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... Maybe?</a:t>
            </a:r>
            <a:endParaRPr lang="en-AU" sz="120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        2: Definitely</a:t>
            </a:r>
            <a:endParaRPr lang="en-AU" sz="120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        3: No</a:t>
            </a:r>
            <a:endParaRPr lang="en-AU" sz="120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dirty="0">
                <a:solidFill>
                  <a:srgbClr val="0000FF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        Selection: 2</a:t>
            </a: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dirty="0">
                <a:solidFill>
                  <a:srgbClr val="C5060B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        Building</a:t>
            </a:r>
            <a:endParaRPr lang="en-AU" sz="120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        √  checking for file 'C:\Users\Documents\GitHub\gratis/DESCRIPTION' (1.7s)</a:t>
            </a:r>
            <a:endParaRPr lang="en-AU" sz="120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         -  preparing 'gratis’:</a:t>
            </a:r>
            <a:endParaRPr lang="en-AU" sz="120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         √  checking DESCRIPTION meta-information ... </a:t>
            </a:r>
            <a:endParaRPr lang="en-AU" sz="120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         -  installing the package to build vignettes</a:t>
            </a:r>
            <a:endParaRPr lang="en-AU" sz="120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         √  creating vignettes (15.1s)</a:t>
            </a:r>
            <a:endParaRPr lang="en-AU" sz="120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         -  checking for LF line-endings in source and make files and shell scripts</a:t>
            </a:r>
            <a:endParaRPr lang="en-AU" sz="120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         -  checking for empty or unneeded directories</a:t>
            </a:r>
            <a:endParaRPr lang="en-AU" sz="120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dirty="0">
                <a:solidFill>
                  <a:srgbClr val="000000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         -  building 'gratis_0.2.0.tar.gz’</a:t>
            </a:r>
            <a:endParaRPr lang="en-AU" sz="120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dirty="0">
                <a:solidFill>
                  <a:srgbClr val="C5060B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         Submitting file: C:\Users\AppData\Local\Temp\RtmpCo3YwN/gratis_0.2.0.tar.gz</a:t>
            </a:r>
            <a:endParaRPr lang="en-AU" sz="120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AU" sz="1200" dirty="0">
                <a:solidFill>
                  <a:srgbClr val="C5060B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         File size: 54.7 </a:t>
            </a:r>
            <a:r>
              <a:rPr lang="en-AU" sz="1200" dirty="0" err="1">
                <a:solidFill>
                  <a:srgbClr val="C5060B"/>
                </a:solidFill>
                <a:effectLst/>
                <a:latin typeface="Calisto MT (Body)"/>
                <a:ea typeface="Times New Roman" panose="02020603050405020304" pitchFamily="18" charset="0"/>
                <a:cs typeface="Times New Roman" panose="02020603050405020304" pitchFamily="18" charset="0"/>
              </a:rPr>
              <a:t>Kb</a:t>
            </a:r>
            <a:endParaRPr lang="en-AU" sz="1200" dirty="0">
              <a:effectLst/>
              <a:latin typeface="Calisto MT (Body)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2000" dirty="0">
                <a:effectLst/>
                <a:latin typeface="Calisto MT (Body)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47194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614BC6-595F-4DB2-B59D-9E9D6439C9B9}"/>
              </a:ext>
            </a:extLst>
          </p:cNvPr>
          <p:cNvSpPr txBox="1"/>
          <p:nvPr/>
        </p:nvSpPr>
        <p:spPr>
          <a:xfrm>
            <a:off x="844200" y="906134"/>
            <a:ext cx="10524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A live video about uploading R package on CRAN, please refers to </a:t>
            </a:r>
            <a:r>
              <a:rPr lang="en-AU" dirty="0">
                <a:hlinkClick r:id="rId2"/>
              </a:rPr>
              <a:t>Jim Hester’s YouTube Channel  </a:t>
            </a:r>
            <a:endParaRPr lang="en-AU" dirty="0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671F59E-3F94-49AF-8E0F-C849EE328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300" y="1546550"/>
            <a:ext cx="95250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919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613629-69D3-442E-A17E-CB402E412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362" y="2456917"/>
            <a:ext cx="10055494" cy="7807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3A5B55-F99B-4C41-98A2-3103A5109314}"/>
              </a:ext>
            </a:extLst>
          </p:cNvPr>
          <p:cNvSpPr txBox="1"/>
          <p:nvPr/>
        </p:nvSpPr>
        <p:spPr>
          <a:xfrm>
            <a:off x="1027194" y="3854564"/>
            <a:ext cx="6925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But we saw other’s package, here should be linked to a zip document.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05EF15-62CF-4CE5-A1F1-884BC77FC515}"/>
              </a:ext>
            </a:extLst>
          </p:cNvPr>
          <p:cNvSpPr txBox="1"/>
          <p:nvPr/>
        </p:nvSpPr>
        <p:spPr>
          <a:xfrm>
            <a:off x="1027194" y="1181045"/>
            <a:ext cx="8350823" cy="940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We just saw the package release on CRAN today.</a:t>
            </a:r>
          </a:p>
          <a:p>
            <a:r>
              <a:rPr lang="en-AU" dirty="0"/>
              <a:t>Package source: package_0.2.0.tar.gz which is available to download.</a:t>
            </a:r>
          </a:p>
          <a:p>
            <a:r>
              <a:rPr lang="en-AU" dirty="0"/>
              <a:t>However, we notice that the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E4AE9-3EA6-410A-8011-06C4C1FF6B02}"/>
              </a:ext>
            </a:extLst>
          </p:cNvPr>
          <p:cNvSpPr txBox="1"/>
          <p:nvPr/>
        </p:nvSpPr>
        <p:spPr>
          <a:xfrm>
            <a:off x="1027194" y="4819213"/>
            <a:ext cx="95337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might cause this problem?</a:t>
            </a:r>
          </a:p>
        </p:txBody>
      </p:sp>
    </p:spTree>
    <p:extLst>
      <p:ext uri="{BB962C8B-B14F-4D97-AF65-F5344CB8AC3E}">
        <p14:creationId xmlns:p14="http://schemas.microsoft.com/office/powerpoint/2010/main" val="5252311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34ED1A-8B83-4031-89AF-D26588E81D3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688160" y="2010663"/>
            <a:ext cx="10691812" cy="3636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800" b="1" i="1" u="sng" dirty="0"/>
              <a:t>Thinking about when did we submit our package to CRAN.</a:t>
            </a:r>
          </a:p>
          <a:p>
            <a:pPr>
              <a:lnSpc>
                <a:spcPct val="150000"/>
              </a:lnSpc>
            </a:pPr>
            <a:r>
              <a:rPr lang="en-AU" sz="2800" b="1" i="1" u="sng" dirty="0"/>
              <a:t>It can take a couple of days for binaries to appear.</a:t>
            </a:r>
          </a:p>
          <a:p>
            <a:pPr>
              <a:lnSpc>
                <a:spcPct val="150000"/>
              </a:lnSpc>
            </a:pPr>
            <a:r>
              <a:rPr lang="en-AU" sz="2800" b="1" i="1" u="sng" dirty="0"/>
              <a:t>So luckily, there is nothing need to be fixed!</a:t>
            </a:r>
          </a:p>
        </p:txBody>
      </p:sp>
    </p:spTree>
    <p:extLst>
      <p:ext uri="{BB962C8B-B14F-4D97-AF65-F5344CB8AC3E}">
        <p14:creationId xmlns:p14="http://schemas.microsoft.com/office/powerpoint/2010/main" val="11955278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DB9923C-F44E-4663-8CAB-CFFF2FB47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5862" y="1068110"/>
            <a:ext cx="6954750" cy="419483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F3962C-A98A-49A9-92F3-6F867F88CE89}"/>
              </a:ext>
            </a:extLst>
          </p:cNvPr>
          <p:cNvSpPr txBox="1"/>
          <p:nvPr/>
        </p:nvSpPr>
        <p:spPr>
          <a:xfrm>
            <a:off x="2495862" y="5526418"/>
            <a:ext cx="95337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might cause this problem?</a:t>
            </a:r>
          </a:p>
        </p:txBody>
      </p:sp>
    </p:spTree>
    <p:extLst>
      <p:ext uri="{BB962C8B-B14F-4D97-AF65-F5344CB8AC3E}">
        <p14:creationId xmlns:p14="http://schemas.microsoft.com/office/powerpoint/2010/main" val="32982461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E757E9-D889-420C-B53B-7DE540345175}"/>
              </a:ext>
            </a:extLst>
          </p:cNvPr>
          <p:cNvSpPr txBox="1"/>
          <p:nvPr/>
        </p:nvSpPr>
        <p:spPr>
          <a:xfrm>
            <a:off x="1011835" y="944574"/>
            <a:ext cx="9233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Now we tried to upload R package version 0.2.1</a:t>
            </a:r>
          </a:p>
          <a:p>
            <a:r>
              <a:rPr lang="en-AU" dirty="0"/>
              <a:t>This time, CRAN reviewer gives us feedback that “</a:t>
            </a:r>
            <a:r>
              <a:rPr lang="en-AU" b="1" dirty="0"/>
              <a:t>CRAN URL not in canonical form</a:t>
            </a:r>
            <a:r>
              <a:rPr lang="en-AU" dirty="0"/>
              <a:t>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C36943-16A6-4820-A7AB-F1D5A8580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388" y="1692621"/>
            <a:ext cx="6499065" cy="38959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BF1551C-4629-487B-A9D4-FF10526B6E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1576" y="2635775"/>
            <a:ext cx="4620424" cy="22133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The link (</a:t>
            </a:r>
            <a:r>
              <a:rPr lang="en-A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 </a:t>
            </a:r>
            <a:r>
              <a:rPr lang="en-A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cran.r-project.org/package=</a:t>
            </a:r>
            <a:r>
              <a:rPr lang="en-A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pkgname</a:t>
            </a:r>
            <a:r>
              <a:rPr lang="en-US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) is an example of how our link should look like.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For example </a:t>
            </a:r>
            <a:r>
              <a:rPr lang="en-US" alt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ggplot</a:t>
            </a:r>
            <a:r>
              <a:rPr lang="en-US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 would have </a:t>
            </a:r>
            <a:r>
              <a:rPr lang="en-US" alt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have</a:t>
            </a:r>
            <a:r>
              <a:rPr lang="en-US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this 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https://cran.r-project.org/package=ggplot2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Change into 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CRAN.R-project.org/package=gratis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And this change just happen in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Readme.file</a:t>
            </a:r>
            <a:r>
              <a:rPr lang="en-A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7146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90CA8A-A53C-47DB-A5BA-EB60C464F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99" y="2681895"/>
            <a:ext cx="12192000" cy="2461102"/>
          </a:xfrm>
          <a:prstGeom prst="rect">
            <a:avLst/>
          </a:prstGeom>
        </p:spPr>
      </p:pic>
      <p:pic>
        <p:nvPicPr>
          <p:cNvPr id="8" name="Picture 7" descr="Diagram, engineering drawing&#10;&#10;Description automatically generated">
            <a:extLst>
              <a:ext uri="{FF2B5EF4-FFF2-40B4-BE49-F238E27FC236}">
                <a16:creationId xmlns:a16="http://schemas.microsoft.com/office/drawing/2014/main" id="{ED535615-2910-40F8-A7FF-9CBB20B46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791" y="1529506"/>
            <a:ext cx="8386878" cy="5287192"/>
          </a:xfrm>
          <a:prstGeom prst="rect">
            <a:avLst/>
          </a:prstGeom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9B93DB9-E7CF-4BBB-B081-42B39DB9CAA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85358" y="754634"/>
            <a:ext cx="10691812" cy="12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 step back… </a:t>
            </a:r>
          </a:p>
          <a:p>
            <a:pPr marL="0" indent="0">
              <a:buNone/>
            </a:pPr>
            <a:r>
              <a:rPr lang="en-A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you be able to load “ggplot2” R Package? – Install Package!</a:t>
            </a:r>
          </a:p>
        </p:txBody>
      </p:sp>
    </p:spTree>
    <p:extLst>
      <p:ext uri="{BB962C8B-B14F-4D97-AF65-F5344CB8AC3E}">
        <p14:creationId xmlns:p14="http://schemas.microsoft.com/office/powerpoint/2010/main" val="19644294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CB65D0-496F-4797-A015-C85839E35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aint color explosion on a white background">
            <a:extLst>
              <a:ext uri="{FF2B5EF4-FFF2-40B4-BE49-F238E27FC236}">
                <a16:creationId xmlns:a16="http://schemas.microsoft.com/office/drawing/2014/main" id="{EBB19ED4-EB41-4F94-AA9F-601D1509CE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30" b="21620"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5D2C779-8883-4E5F-A170-0F464918C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69EDD6-AA3A-459B-B4EB-8BEF186AA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707" y="990599"/>
            <a:ext cx="7250888" cy="4849091"/>
          </a:xfrm>
        </p:spPr>
        <p:txBody>
          <a:bodyPr anchor="ctr">
            <a:normAutofit/>
          </a:bodyPr>
          <a:lstStyle/>
          <a:p>
            <a:pPr algn="r"/>
            <a:r>
              <a:rPr lang="en-AU" dirty="0">
                <a:solidFill>
                  <a:srgbClr val="FFFFFF"/>
                </a:solidFill>
              </a:rPr>
              <a:t>R-CMD-check state</a:t>
            </a:r>
            <a:br>
              <a:rPr lang="en-AU" dirty="0">
                <a:solidFill>
                  <a:srgbClr val="FFFFFF"/>
                </a:solidFill>
              </a:rPr>
            </a:br>
            <a:r>
              <a:rPr lang="en-AU" sz="2400" b="1" dirty="0" err="1">
                <a:solidFill>
                  <a:schemeClr val="tx2"/>
                </a:solidFill>
                <a:highlight>
                  <a:srgbClr val="FFFF00"/>
                </a:highlight>
              </a:rPr>
              <a:t>usethis</a:t>
            </a:r>
            <a:r>
              <a:rPr lang="en-AU" sz="2400" b="1" dirty="0">
                <a:solidFill>
                  <a:schemeClr val="tx2"/>
                </a:solidFill>
                <a:highlight>
                  <a:srgbClr val="FFFF00"/>
                </a:highlight>
              </a:rPr>
              <a:t>::</a:t>
            </a:r>
            <a:r>
              <a:rPr lang="en-AU" sz="2400" b="1" dirty="0" err="1">
                <a:solidFill>
                  <a:schemeClr val="tx2"/>
                </a:solidFill>
                <a:highlight>
                  <a:srgbClr val="FFFF00"/>
                </a:highlight>
              </a:rPr>
              <a:t>use_github_action_check_standard</a:t>
            </a:r>
            <a:r>
              <a:rPr lang="en-AU" sz="2400" b="1" dirty="0">
                <a:solidFill>
                  <a:schemeClr val="tx2"/>
                </a:solidFill>
                <a:highlight>
                  <a:srgbClr val="FFFF00"/>
                </a:highlight>
              </a:rPr>
              <a:t>()</a:t>
            </a:r>
            <a:endParaRPr lang="en-AU" sz="2400" dirty="0">
              <a:solidFill>
                <a:schemeClr val="tx2"/>
              </a:solidFill>
              <a:highlight>
                <a:srgbClr val="FFFF00"/>
              </a:highligh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175AC2-E9F5-445A-A221-28DB7344B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2865" y="1447799"/>
            <a:ext cx="2368905" cy="4076699"/>
          </a:xfrm>
        </p:spPr>
        <p:txBody>
          <a:bodyPr anchor="ctr">
            <a:normAutofit/>
          </a:bodyPr>
          <a:lstStyle/>
          <a:p>
            <a:endParaRPr lang="en-AU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96A694-258D-4418-A83C-B9BA72FD4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14898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98028-638D-4240-B23F-92440F0DC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106" y="928249"/>
            <a:ext cx="10691265" cy="3636088"/>
          </a:xfrm>
        </p:spPr>
        <p:txBody>
          <a:bodyPr/>
          <a:lstStyle/>
          <a:p>
            <a:r>
              <a:rPr lang="en-AU" dirty="0"/>
              <a:t>To get badge automatically, open the R project with our package and run:</a:t>
            </a:r>
          </a:p>
          <a:p>
            <a:pPr marL="0" indent="0">
              <a:buNone/>
            </a:pPr>
            <a:r>
              <a:rPr lang="en-AU" dirty="0"/>
              <a:t>    </a:t>
            </a:r>
            <a:r>
              <a:rPr lang="en-AU" b="1" dirty="0" err="1">
                <a:highlight>
                  <a:srgbClr val="FFFF00"/>
                </a:highlight>
              </a:rPr>
              <a:t>usethis</a:t>
            </a:r>
            <a:r>
              <a:rPr lang="en-AU" b="1" dirty="0">
                <a:highlight>
                  <a:srgbClr val="FFFF00"/>
                </a:highlight>
              </a:rPr>
              <a:t>::</a:t>
            </a:r>
            <a:r>
              <a:rPr lang="en-AU" b="1" dirty="0" err="1">
                <a:highlight>
                  <a:srgbClr val="FFFF00"/>
                </a:highlight>
              </a:rPr>
              <a:t>use_github_action_check_standard</a:t>
            </a:r>
            <a:r>
              <a:rPr lang="en-AU" b="1" dirty="0">
                <a:highlight>
                  <a:srgbClr val="FFFF00"/>
                </a:highlight>
              </a:rPr>
              <a:t>()</a:t>
            </a:r>
          </a:p>
          <a:p>
            <a:pPr marL="0" indent="0">
              <a:buNone/>
            </a:pPr>
            <a:r>
              <a:rPr lang="en-AU" dirty="0"/>
              <a:t>    in the R console (or RStudio).</a:t>
            </a:r>
          </a:p>
          <a:p>
            <a:r>
              <a:rPr lang="en-AU" dirty="0"/>
              <a:t>This will add a </a:t>
            </a:r>
            <a:r>
              <a:rPr lang="en-AU" b="1" dirty="0">
                <a:solidFill>
                  <a:srgbClr val="FF0000"/>
                </a:solidFill>
              </a:rPr>
              <a:t>.</a:t>
            </a:r>
            <a:r>
              <a:rPr lang="en-AU" b="1" dirty="0" err="1">
                <a:solidFill>
                  <a:srgbClr val="FF0000"/>
                </a:solidFill>
              </a:rPr>
              <a:t>github</a:t>
            </a:r>
            <a:r>
              <a:rPr lang="en-AU" b="1" dirty="0">
                <a:solidFill>
                  <a:srgbClr val="FF0000"/>
                </a:solidFill>
              </a:rPr>
              <a:t>/workflows/ </a:t>
            </a:r>
            <a:r>
              <a:rPr lang="en-AU" dirty="0"/>
              <a:t>folder with some YAML content to our package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085D1E-A3FA-474E-A69C-3011D16C1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450" y="2958825"/>
            <a:ext cx="8801100" cy="666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D4628A-65A0-4863-9FF8-E21E0511F25F}"/>
              </a:ext>
            </a:extLst>
          </p:cNvPr>
          <p:cNvSpPr txBox="1"/>
          <p:nvPr/>
        </p:nvSpPr>
        <p:spPr>
          <a:xfrm>
            <a:off x="728999" y="6225581"/>
            <a:ext cx="107973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200" dirty="0"/>
              <a:t>Reference: https://usethis.r-lib.org/reference/use_github_action.html</a:t>
            </a:r>
          </a:p>
        </p:txBody>
      </p:sp>
    </p:spTree>
    <p:extLst>
      <p:ext uri="{BB962C8B-B14F-4D97-AF65-F5344CB8AC3E}">
        <p14:creationId xmlns:p14="http://schemas.microsoft.com/office/powerpoint/2010/main" val="4032760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EC755B-A872-47A4-91C8-BFEA13C5448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50094" y="927250"/>
            <a:ext cx="10691812" cy="565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Where did you get the “ggplot2” R Package?– CRAN!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350AA5-EA5D-43FF-86AA-407A77338A78}"/>
              </a:ext>
            </a:extLst>
          </p:cNvPr>
          <p:cNvSpPr txBox="1"/>
          <p:nvPr/>
        </p:nvSpPr>
        <p:spPr>
          <a:xfrm>
            <a:off x="824477" y="1568294"/>
            <a:ext cx="10691812" cy="879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03737"/>
                </a:solidFill>
                <a:latin typeface="-apple-system"/>
              </a:rPr>
              <a:t>P</a:t>
            </a:r>
            <a:r>
              <a:rPr lang="en-US" b="0" i="0" dirty="0">
                <a:solidFill>
                  <a:srgbClr val="403737"/>
                </a:solidFill>
                <a:effectLst/>
                <a:latin typeface="-apple-system"/>
              </a:rPr>
              <a:t>ackages available on the </a:t>
            </a:r>
            <a:r>
              <a:rPr lang="en-US" b="1" i="0" dirty="0">
                <a:solidFill>
                  <a:srgbClr val="403737"/>
                </a:solidFill>
                <a:effectLst/>
                <a:highlight>
                  <a:srgbClr val="FFFF00"/>
                </a:highlight>
                <a:latin typeface="-apple-system"/>
              </a:rPr>
              <a:t>C</a:t>
            </a:r>
            <a:r>
              <a:rPr lang="en-US" b="0" i="0" dirty="0">
                <a:solidFill>
                  <a:srgbClr val="403737"/>
                </a:solidFill>
                <a:effectLst/>
                <a:highlight>
                  <a:srgbClr val="FFFF00"/>
                </a:highlight>
                <a:latin typeface="-apple-system"/>
              </a:rPr>
              <a:t>omprehensive </a:t>
            </a:r>
            <a:r>
              <a:rPr lang="en-US" b="1" i="0" dirty="0">
                <a:solidFill>
                  <a:srgbClr val="403737"/>
                </a:solidFill>
                <a:effectLst/>
                <a:highlight>
                  <a:srgbClr val="FFFF00"/>
                </a:highlight>
                <a:latin typeface="-apple-system"/>
              </a:rPr>
              <a:t>R</a:t>
            </a:r>
            <a:r>
              <a:rPr lang="en-US" b="0" i="0" dirty="0">
                <a:solidFill>
                  <a:srgbClr val="403737"/>
                </a:solidFill>
                <a:effectLst/>
                <a:highlight>
                  <a:srgbClr val="FFFF00"/>
                </a:highlight>
                <a:latin typeface="-apple-system"/>
              </a:rPr>
              <a:t> </a:t>
            </a:r>
            <a:r>
              <a:rPr lang="en-US" b="1" i="0" dirty="0">
                <a:solidFill>
                  <a:srgbClr val="403737"/>
                </a:solidFill>
                <a:effectLst/>
                <a:highlight>
                  <a:srgbClr val="FFFF00"/>
                </a:highlight>
                <a:latin typeface="-apple-system"/>
              </a:rPr>
              <a:t>A</a:t>
            </a:r>
            <a:r>
              <a:rPr lang="en-US" b="0" i="0" dirty="0">
                <a:solidFill>
                  <a:srgbClr val="403737"/>
                </a:solidFill>
                <a:effectLst/>
                <a:highlight>
                  <a:srgbClr val="FFFF00"/>
                </a:highlight>
                <a:latin typeface="-apple-system"/>
              </a:rPr>
              <a:t>rchive </a:t>
            </a:r>
            <a:r>
              <a:rPr lang="en-US" b="1" i="0" dirty="0">
                <a:solidFill>
                  <a:srgbClr val="403737"/>
                </a:solidFill>
                <a:effectLst/>
                <a:highlight>
                  <a:srgbClr val="FFFF00"/>
                </a:highlight>
                <a:latin typeface="-apple-system"/>
              </a:rPr>
              <a:t>N</a:t>
            </a:r>
            <a:r>
              <a:rPr lang="en-US" b="0" i="0" dirty="0">
                <a:solidFill>
                  <a:srgbClr val="403737"/>
                </a:solidFill>
                <a:effectLst/>
                <a:highlight>
                  <a:srgbClr val="FFFF00"/>
                </a:highlight>
                <a:latin typeface="-apple-system"/>
              </a:rPr>
              <a:t>etwork</a:t>
            </a:r>
            <a:endParaRPr lang="en-US" dirty="0">
              <a:solidFill>
                <a:srgbClr val="403737"/>
              </a:solidFill>
              <a:highlight>
                <a:srgbClr val="FFFF00"/>
              </a:highlight>
              <a:latin typeface="-apple-system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3737"/>
                </a:solidFill>
                <a:effectLst/>
                <a:latin typeface="-apple-system"/>
              </a:rPr>
              <a:t>CRAN is a public clearing house for R packages</a:t>
            </a:r>
            <a:endParaRPr lang="en-AU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A5248BE5-EA6B-45B9-8874-0A6BA44A5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999" y="2438814"/>
            <a:ext cx="9006768" cy="437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32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EC755B-A872-47A4-91C8-BFEA13C5448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50094" y="765886"/>
            <a:ext cx="10691812" cy="12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 more step back… </a:t>
            </a:r>
          </a:p>
          <a:p>
            <a:pPr marL="0" indent="0">
              <a:buNone/>
            </a:pPr>
            <a:r>
              <a:rPr lang="en-A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Where did R Package store before it available to CRAN? -- GitHub</a:t>
            </a:r>
          </a:p>
        </p:txBody>
      </p:sp>
      <p:pic>
        <p:nvPicPr>
          <p:cNvPr id="7" name="Picture 6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B28B57DD-2679-472A-A0A7-224CA8B37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792" y="2145831"/>
            <a:ext cx="3514409" cy="32723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E2DABF-9F37-46BE-8CF5-7B515CAA2801}"/>
              </a:ext>
            </a:extLst>
          </p:cNvPr>
          <p:cNvSpPr txBox="1"/>
          <p:nvPr/>
        </p:nvSpPr>
        <p:spPr>
          <a:xfrm>
            <a:off x="2901326" y="2259900"/>
            <a:ext cx="5373749" cy="2952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dirty="0"/>
              <a:t>If you want to learn further about GitHub, please refer to this link:   </a:t>
            </a:r>
            <a:r>
              <a:rPr lang="en-AU" dirty="0">
                <a:hlinkClick r:id="rId3"/>
              </a:rPr>
              <a:t>https://guides.github.com/</a:t>
            </a:r>
            <a:endParaRPr lang="en-AU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800" dirty="0"/>
              <a:t>Use R Package ‘</a:t>
            </a:r>
            <a:r>
              <a:rPr lang="en-AU" sz="1800" dirty="0">
                <a:hlinkClick r:id="rId4"/>
              </a:rPr>
              <a:t>gratis</a:t>
            </a:r>
            <a:r>
              <a:rPr lang="en-AU" sz="1800" dirty="0"/>
              <a:t>’ as an example in the following explanations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 R package ‘</a:t>
            </a:r>
            <a:r>
              <a:rPr lang="en-US" dirty="0">
                <a:hlinkClick r:id="rId5"/>
              </a:rPr>
              <a:t>gratis</a:t>
            </a:r>
            <a:r>
              <a:rPr lang="en-US" dirty="0"/>
              <a:t>’ is done by Prof. </a:t>
            </a:r>
            <a:r>
              <a:rPr lang="en-US" dirty="0" err="1"/>
              <a:t>Yanfei</a:t>
            </a:r>
            <a:r>
              <a:rPr lang="en-US" dirty="0"/>
              <a:t>, Prof. Feng, Prof. Rob and Mitch. They are also very brilliant forecasters </a:t>
            </a:r>
            <a:r>
              <a:rPr lang="en-AU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768FB5-0B55-4CD1-9415-6BE5B57BDE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088" y="1976601"/>
            <a:ext cx="2086238" cy="472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285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709D1506-0908-406C-8B31-022E7F72810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570364" y="2359362"/>
            <a:ext cx="8934402" cy="1493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So… </a:t>
            </a:r>
          </a:p>
          <a:p>
            <a:pPr marL="0" indent="0">
              <a:buNone/>
            </a:pPr>
            <a:r>
              <a:rPr lang="en-A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did R Package be created? </a:t>
            </a:r>
          </a:p>
        </p:txBody>
      </p:sp>
    </p:spTree>
    <p:extLst>
      <p:ext uri="{BB962C8B-B14F-4D97-AF65-F5344CB8AC3E}">
        <p14:creationId xmlns:p14="http://schemas.microsoft.com/office/powerpoint/2010/main" val="3657846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BAFAEA-7015-433D-B1EE-DC4B146BE72A}"/>
              </a:ext>
            </a:extLst>
          </p:cNvPr>
          <p:cNvSpPr txBox="1"/>
          <p:nvPr/>
        </p:nvSpPr>
        <p:spPr>
          <a:xfrm>
            <a:off x="767055" y="801726"/>
            <a:ext cx="7089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We can create an initial view of  R package in RStudio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5EFB25-C29F-4022-BB81-FE5EBA1E5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174" y="1906812"/>
            <a:ext cx="3838186" cy="21528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77E311-D38F-4129-A6AD-313A9E3CA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785" y="1634409"/>
            <a:ext cx="3389792" cy="24252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DBC69A-8B00-4950-9107-97DCFDD62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785" y="4323629"/>
            <a:ext cx="3395303" cy="24252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8C6B9A-F28D-459F-98B5-4610ECF3F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712" y="4263589"/>
            <a:ext cx="3454399" cy="2438399"/>
          </a:xfrm>
          <a:prstGeom prst="rect">
            <a:avLst/>
          </a:prstGeom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E1DD9292-E3F5-4540-9898-3D6E24EEFF56}"/>
              </a:ext>
            </a:extLst>
          </p:cNvPr>
          <p:cNvSpPr/>
          <p:nvPr/>
        </p:nvSpPr>
        <p:spPr>
          <a:xfrm rot="16200000">
            <a:off x="4948518" y="2475945"/>
            <a:ext cx="778190" cy="9398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CEE2233F-2C72-41A1-BB15-9702E2D69579}"/>
              </a:ext>
            </a:extLst>
          </p:cNvPr>
          <p:cNvSpPr/>
          <p:nvPr/>
        </p:nvSpPr>
        <p:spPr>
          <a:xfrm>
            <a:off x="7710002" y="3633029"/>
            <a:ext cx="778190" cy="9398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7C3E0B39-8BA4-4035-A2E7-E19CF97DDFF6}"/>
              </a:ext>
            </a:extLst>
          </p:cNvPr>
          <p:cNvSpPr/>
          <p:nvPr/>
        </p:nvSpPr>
        <p:spPr>
          <a:xfrm rot="5400000">
            <a:off x="4987930" y="4775518"/>
            <a:ext cx="778190" cy="9398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04CBB4-8018-4027-B0F8-33F56A01C74F}"/>
              </a:ext>
            </a:extLst>
          </p:cNvPr>
          <p:cNvSpPr txBox="1"/>
          <p:nvPr/>
        </p:nvSpPr>
        <p:spPr>
          <a:xfrm>
            <a:off x="767054" y="1060744"/>
            <a:ext cx="10903463" cy="874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Method1:</a:t>
            </a:r>
            <a:r>
              <a:rPr lang="en-US" altLang="en-US" dirty="0"/>
              <a:t> Write down </a:t>
            </a:r>
            <a:r>
              <a:rPr lang="en-US" altLang="en-US" b="1" dirty="0" err="1">
                <a:highlight>
                  <a:srgbClr val="FFFF00"/>
                </a:highlight>
              </a:rPr>
              <a:t>usethis</a:t>
            </a:r>
            <a:r>
              <a:rPr lang="en-US" altLang="en-US" b="1" dirty="0">
                <a:highlight>
                  <a:srgbClr val="FFFF00"/>
                </a:highlight>
              </a:rPr>
              <a:t>::</a:t>
            </a:r>
            <a:r>
              <a:rPr lang="en-US" altLang="en-US" b="1" dirty="0" err="1">
                <a:highlight>
                  <a:srgbClr val="FFFF00"/>
                </a:highlight>
              </a:rPr>
              <a:t>create_package</a:t>
            </a:r>
            <a:r>
              <a:rPr lang="en-US" altLang="en-US" b="1" dirty="0">
                <a:highlight>
                  <a:srgbClr val="FFFF00"/>
                </a:highlight>
              </a:rPr>
              <a:t>("path/to/your/package/folder/") </a:t>
            </a:r>
            <a:r>
              <a:rPr lang="en-AU" dirty="0"/>
              <a:t>in the R console</a:t>
            </a:r>
          </a:p>
          <a:p>
            <a:pPr>
              <a:lnSpc>
                <a:spcPct val="150000"/>
              </a:lnSpc>
            </a:pPr>
            <a:r>
              <a:rPr lang="en-AU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Method2:</a:t>
            </a:r>
            <a:r>
              <a:rPr lang="en-AU" dirty="0"/>
              <a:t> </a:t>
            </a:r>
            <a:r>
              <a:rPr lang="en-US" dirty="0"/>
              <a:t>Follow the guidance of the screenshots </a:t>
            </a:r>
            <a:endParaRPr lang="en-US" altLang="en-US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48715989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RegularSeedLeftStep">
      <a:dk1>
        <a:srgbClr val="000000"/>
      </a:dk1>
      <a:lt1>
        <a:srgbClr val="FFFFFF"/>
      </a:lt1>
      <a:dk2>
        <a:srgbClr val="301B2D"/>
      </a:dk2>
      <a:lt2>
        <a:srgbClr val="F0F2F3"/>
      </a:lt2>
      <a:accent1>
        <a:srgbClr val="E78129"/>
      </a:accent1>
      <a:accent2>
        <a:srgbClr val="D52117"/>
      </a:accent2>
      <a:accent3>
        <a:srgbClr val="E7296F"/>
      </a:accent3>
      <a:accent4>
        <a:srgbClr val="D517AC"/>
      </a:accent4>
      <a:accent5>
        <a:srgbClr val="C129E7"/>
      </a:accent5>
      <a:accent6>
        <a:srgbClr val="621BD6"/>
      </a:accent6>
      <a:hlink>
        <a:srgbClr val="3F83BF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3900</TotalTime>
  <Words>1941</Words>
  <Application>Microsoft Office PowerPoint</Application>
  <PresentationFormat>Widescreen</PresentationFormat>
  <Paragraphs>232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-apple-system</vt:lpstr>
      <vt:lpstr>Calisto MT (Body)</vt:lpstr>
      <vt:lpstr>Helvetica Neue</vt:lpstr>
      <vt:lpstr>Arial</vt:lpstr>
      <vt:lpstr>Calisto MT</vt:lpstr>
      <vt:lpstr>Tahoma</vt:lpstr>
      <vt:lpstr>Univers Condensed</vt:lpstr>
      <vt:lpstr>ChronicleVTI</vt:lpstr>
      <vt:lpstr>Beginner friendly  Introduction  to build an  R Package </vt:lpstr>
      <vt:lpstr>OUTLINE</vt:lpstr>
      <vt:lpstr>A Quick recap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 Package components DESCRIPTION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 Package components 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 Package components Vignettes </vt:lpstr>
      <vt:lpstr>PowerPoint Presentation</vt:lpstr>
      <vt:lpstr>PowerPoint Presentation</vt:lpstr>
      <vt:lpstr>R Package components License </vt:lpstr>
      <vt:lpstr>PowerPoint Presentation</vt:lpstr>
      <vt:lpstr>R Package components namespace </vt:lpstr>
      <vt:lpstr>PowerPoint Presentation</vt:lpstr>
      <vt:lpstr>R Package components inst </vt:lpstr>
      <vt:lpstr>PowerPoint Presentation</vt:lpstr>
      <vt:lpstr>R Package components news </vt:lpstr>
      <vt:lpstr>PowerPoint Presentation</vt:lpstr>
      <vt:lpstr>Cran-comments</vt:lpstr>
      <vt:lpstr>PowerPoint Presentation</vt:lpstr>
      <vt:lpstr>Check</vt:lpstr>
      <vt:lpstr>PowerPoint Presentation</vt:lpstr>
      <vt:lpstr>PowerPoint Presentation</vt:lpstr>
      <vt:lpstr>PowerPoint Presentation</vt:lpstr>
      <vt:lpstr>Release devtools::release()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R-CMD-check state usethis::use_github_action_check_standard()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mreal</dc:creator>
  <cp:lastModifiedBy>mreal</cp:lastModifiedBy>
  <cp:revision>253</cp:revision>
  <dcterms:created xsi:type="dcterms:W3CDTF">2021-06-03T15:28:06Z</dcterms:created>
  <dcterms:modified xsi:type="dcterms:W3CDTF">2021-06-10T07:44:07Z</dcterms:modified>
</cp:coreProperties>
</file>